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52" r:id="rId1"/>
    <p:sldMasterId id="2147484167" r:id="rId2"/>
    <p:sldMasterId id="2147484182" r:id="rId3"/>
  </p:sldMasterIdLst>
  <p:notesMasterIdLst>
    <p:notesMasterId r:id="rId32"/>
  </p:notesMasterIdLst>
  <p:handoutMasterIdLst>
    <p:handoutMasterId r:id="rId33"/>
  </p:handoutMasterIdLst>
  <p:sldIdLst>
    <p:sldId id="348" r:id="rId4"/>
    <p:sldId id="353" r:id="rId5"/>
    <p:sldId id="390" r:id="rId6"/>
    <p:sldId id="391" r:id="rId7"/>
    <p:sldId id="389" r:id="rId8"/>
    <p:sldId id="393" r:id="rId9"/>
    <p:sldId id="394" r:id="rId10"/>
    <p:sldId id="396" r:id="rId11"/>
    <p:sldId id="388" r:id="rId12"/>
    <p:sldId id="397" r:id="rId13"/>
    <p:sldId id="395" r:id="rId14"/>
    <p:sldId id="398" r:id="rId15"/>
    <p:sldId id="399" r:id="rId16"/>
    <p:sldId id="354" r:id="rId17"/>
    <p:sldId id="405" r:id="rId18"/>
    <p:sldId id="404" r:id="rId19"/>
    <p:sldId id="406" r:id="rId20"/>
    <p:sldId id="401" r:id="rId21"/>
    <p:sldId id="402" r:id="rId22"/>
    <p:sldId id="403" r:id="rId23"/>
    <p:sldId id="407" r:id="rId24"/>
    <p:sldId id="408" r:id="rId25"/>
    <p:sldId id="409" r:id="rId26"/>
    <p:sldId id="368" r:id="rId27"/>
    <p:sldId id="413" r:id="rId28"/>
    <p:sldId id="410" r:id="rId29"/>
    <p:sldId id="412" r:id="rId30"/>
    <p:sldId id="414" r:id="rId31"/>
  </p:sldIdLst>
  <p:sldSz cx="9144000" cy="6858000" type="screen4x3"/>
  <p:notesSz cx="6794500" cy="9931400"/>
  <p:defaultTextStyle>
    <a:defPPr>
      <a:defRPr lang="bg-BG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csc-user03" initials="n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0000"/>
    <a:srgbClr val="FAF4A8"/>
    <a:srgbClr val="DDFAFB"/>
    <a:srgbClr val="DE0000"/>
    <a:srgbClr val="CC3300"/>
    <a:srgbClr val="FFFF99"/>
    <a:srgbClr val="F89D52"/>
    <a:srgbClr val="F9AD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49" autoAdjust="0"/>
    <p:restoredTop sz="93801" autoAdjust="0"/>
  </p:normalViewPr>
  <p:slideViewPr>
    <p:cSldViewPr>
      <p:cViewPr>
        <p:scale>
          <a:sx n="76" d="100"/>
          <a:sy n="76" d="100"/>
        </p:scale>
        <p:origin x="-1272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96"/>
      </p:cViewPr>
      <p:guideLst>
        <p:guide orient="horz" pos="312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96" tIns="45748" rIns="91496" bIns="45748" numCol="1" anchor="t" anchorCtr="0" compatLnSpc="1">
            <a:prstTxWarp prst="textNoShape">
              <a:avLst/>
            </a:prstTxWarp>
          </a:bodyPr>
          <a:lstStyle>
            <a:lvl1pPr defTabSz="914234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100" y="0"/>
            <a:ext cx="2944813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96" tIns="45748" rIns="91496" bIns="45748" numCol="1" anchor="t" anchorCtr="0" compatLnSpc="1">
            <a:prstTxWarp prst="textNoShape">
              <a:avLst/>
            </a:prstTxWarp>
          </a:bodyPr>
          <a:lstStyle>
            <a:lvl1pPr algn="r" defTabSz="914234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6FAAAECB-FE6B-4782-A79A-8D31ECEC0B03}" type="datetimeFigureOut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4813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96" tIns="45748" rIns="91496" bIns="45748" numCol="1" anchor="b" anchorCtr="0" compatLnSpc="1">
            <a:prstTxWarp prst="textNoShape">
              <a:avLst/>
            </a:prstTxWarp>
          </a:bodyPr>
          <a:lstStyle>
            <a:lvl1pPr defTabSz="914234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100" y="9431338"/>
            <a:ext cx="2944813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96" tIns="45748" rIns="91496" bIns="45748" numCol="1" anchor="b" anchorCtr="0" compatLnSpc="1">
            <a:prstTxWarp prst="textNoShape">
              <a:avLst/>
            </a:prstTxWarp>
          </a:bodyPr>
          <a:lstStyle>
            <a:lvl1pPr algn="r" defTabSz="912813">
              <a:defRPr sz="1200">
                <a:latin typeface="Arial" charset="0"/>
              </a:defRPr>
            </a:lvl1pPr>
          </a:lstStyle>
          <a:p>
            <a:pPr>
              <a:defRPr/>
            </a:pPr>
            <a:fld id="{E615E696-4607-4F79-AA2E-7AC7FEDFB92F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9452031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39813" y="193675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11" tIns="46356" rIns="92711" bIns="46356" rtlCol="0" anchor="ctr"/>
          <a:lstStyle/>
          <a:p>
            <a:pPr lvl="0"/>
            <a:endParaRPr lang="bg-BG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26988" y="4105275"/>
            <a:ext cx="6677025" cy="571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96" tIns="45748" rIns="91496" bIns="457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14516697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bg-BG" altLang="bg-BG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39813" y="195263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bg-BG" altLang="bg-BG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39813" y="195263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bg-BG" altLang="bg-BG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39813" y="195263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bg-BG" altLang="bg-BG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39813" y="195263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bg-BG" altLang="bg-BG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39813" y="195263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bg-BG" altLang="bg-BG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39813" y="195263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bg-BG" altLang="bg-BG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39813" y="195263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bg-BG" altLang="bg-BG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39813" y="195263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bg-BG" altLang="bg-BG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E9A1B-7948-46F0-8E20-DE54D92748DE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 altLang="bg-BG"/>
              <a:t>Инвестира във Вашето бъдеще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3EFEC-B17D-4B04-8795-706EBDF6098B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55474195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52D69E-78F6-4D63-8DCC-A7C2BD08AB76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 altLang="bg-BG"/>
              <a:t>Инвестира във Вашето бъдеще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05F31-DE4F-4536-A730-265FA984D3E1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380365511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96963"/>
            <a:ext cx="2057400" cy="52276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96963"/>
            <a:ext cx="6019800" cy="52276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4F67D-039A-4CA8-9E1D-6230B43BFDD2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 altLang="bg-BG"/>
              <a:t>Инвестира във Вашето бъдеще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E6EB0-C850-4EF2-90D6-EF561959D669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386723125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96963"/>
            <a:ext cx="8229600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2057400"/>
            <a:ext cx="40386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78D189-AB13-492C-A467-C81D7DDAE3E5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 altLang="bg-BG"/>
              <a:t>Инвестира във Вашето бъдеще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93F39-2977-4EB1-BE5B-CED600016F86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16058309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1096963"/>
            <a:ext cx="8229600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F2861-C4E2-42D5-9FBD-F081F4857956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 altLang="bg-BG"/>
              <a:t>Инвестира във Вашето бъдеще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31F28-A4FF-4817-8BFE-F96D20216E85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504101557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96963"/>
            <a:ext cx="8229600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A99011-F3A4-49FF-8CEE-0C157F15C29D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 altLang="bg-BG"/>
              <a:t>Инвестира във Вашето бъдеще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B9AA4C-FC33-48DE-9145-D6CFF286C64F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56272671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6823C-0B06-4679-B675-B8317896A4A5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63146527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D427F0-8001-478A-ADB7-A6E3BF9370DC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424301706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1ED76B-F09B-46AF-9E98-F1D6C63F57DA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672775771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7FF02-893E-494F-BF9B-F65ADA3AA78E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507329137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D67D37-0530-47B0-A3A8-0898AE10BD26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716793716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E830A8-8020-45B4-9B88-A73447DBAE37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 altLang="bg-BG"/>
              <a:t>Инвестира във Вашето бъдеще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D817D-ED69-48E3-9B95-6613A0E7FB9F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370316633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4ED7B-4263-4A24-B0FA-4FAE249AB77B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611370238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2DF976-3922-4FBA-A9EB-B47874BF6BC0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4261172415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202B8-15DD-4F14-AFEE-68370BEC4B0A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217859961"/>
      </p:ext>
    </p:extLst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56233-A140-4C16-89E5-CCF3BE4DA256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4163137273"/>
      </p:ext>
    </p:extLst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1A1E5-D6DD-4728-9E0D-5D7E4322A3BF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140850572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96963"/>
            <a:ext cx="2057400" cy="52276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96963"/>
            <a:ext cx="6019800" cy="52276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CBD6B-FEE0-4A34-8A94-BEBB35E2F78A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604831168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96963"/>
            <a:ext cx="8229600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2057400"/>
            <a:ext cx="40386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D6F3B-BEF9-4EA2-B324-FF7B6E46F70E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976060571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1096963"/>
            <a:ext cx="8229600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53C610-F830-494A-9D82-AADCE8BC997B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169791740"/>
      </p:ext>
    </p:extLst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96963"/>
            <a:ext cx="8229600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91C42-5AFB-43DA-B049-C8374F4315B0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4116491983"/>
      </p:ext>
    </p:extLst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FB871-B93B-45D9-BBD7-165FD9FF04F8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BEE51-24A1-464D-A917-0BDA738E5C22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1136950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33D5E-7981-46CA-9E96-58C99D8FA4FF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 altLang="bg-BG"/>
              <a:t>Инвестира във Вашето бъдеще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D819D-DAEF-4A73-B71B-C733E766D217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962055648"/>
      </p:ext>
    </p:extLst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46A0CF-171E-4C1E-94FF-30B1FF6F0D09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47942-481F-448F-BA52-D16AC34B7585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970857186"/>
      </p:ext>
    </p:extLst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DA16D6-9BF1-43A3-9E64-E13730D57564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161256-D9CF-4AFF-9CB6-706D27C5713C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517858070"/>
      </p:ext>
    </p:extLst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79FC6D-6603-49C1-9AB1-0AB545DF075C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D4A6D9-5E61-4BA6-9F38-7B3CED489B33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80326072"/>
      </p:ext>
    </p:extLst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AD333A-E332-4391-B609-064765B8DA82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89B54-FBC8-420D-951F-C6B538832F2D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974856132"/>
      </p:ext>
    </p:extLst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34C096-6880-4B5B-A3C3-3663CB994618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1E97B-553B-4428-90C5-184C55AE1A37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060185319"/>
      </p:ext>
    </p:extLst>
  </p:cSld>
  <p:clrMapOvr>
    <a:masterClrMapping/>
  </p:clrMapOvr>
  <p:transition spd="slow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A9523-756F-4134-A491-B3C66442119B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774406-A4D6-4922-9D8C-1CE334253FAC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9543764"/>
      </p:ext>
    </p:extLst>
  </p:cSld>
  <p:clrMapOvr>
    <a:masterClrMapping/>
  </p:clrMapOvr>
  <p:transition spd="slow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A47B35-AE39-4B5C-A578-66F199339BB6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A0500B-A985-46E8-9201-4A12CB889E21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894994495"/>
      </p:ext>
    </p:extLst>
  </p:cSld>
  <p:clrMapOvr>
    <a:masterClrMapping/>
  </p:clrMapOvr>
  <p:transition spd="slow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EE240E-6645-4CC0-B3EE-88D255F54EA4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BFCA2-709A-46DB-B5D1-C318D9F4CFA4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298172527"/>
      </p:ext>
    </p:extLst>
  </p:cSld>
  <p:clrMapOvr>
    <a:masterClrMapping/>
  </p:clrMapOvr>
  <p:transition spd="slow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1945FE-C50E-447B-A2F1-67CA8381C539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864E7-7B4A-4B3B-AB63-F6C239A593E6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703295340"/>
      </p:ext>
    </p:extLst>
  </p:cSld>
  <p:clrMapOvr>
    <a:masterClrMapping/>
  </p:clrMapOvr>
  <p:transition spd="slow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96963"/>
            <a:ext cx="2057400" cy="52276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96963"/>
            <a:ext cx="6019800" cy="52276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F3A27-BA76-48C9-BD0D-6B7540DB7F81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D29492-520B-4D9A-BE2B-8635DF2327FD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45021344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0386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B7EFE9-27AA-476A-8328-C8E1F021FEED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 altLang="bg-BG"/>
              <a:t>Инвестира във Вашето бъдеще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6EBACD-1A15-415B-955D-84BB37BE9DAE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422830677"/>
      </p:ext>
    </p:extLst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96963"/>
            <a:ext cx="8229600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2057400"/>
            <a:ext cx="40386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6A9582-A4A2-4C5C-9B34-1D6A3C19C677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73218-5BC6-47DD-8D3C-E76D56E5D43A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836949737"/>
      </p:ext>
    </p:extLst>
  </p:cSld>
  <p:clrMapOvr>
    <a:masterClrMapping/>
  </p:clrMapOvr>
  <p:transition spd="slow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1096963"/>
            <a:ext cx="8229600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89EF9-B832-4BD1-B851-3C59360AC399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469F92-B188-4595-B0CE-3EE0C35A1B5F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327492913"/>
      </p:ext>
    </p:extLst>
  </p:cSld>
  <p:clrMapOvr>
    <a:masterClrMapping/>
  </p:clrMapOvr>
  <p:transition spd="slow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96963"/>
            <a:ext cx="8229600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0574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267200"/>
            <a:ext cx="4038600" cy="205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25CC2-4698-4612-8F6C-ACA8DB9BD6AC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670AF0-72D0-4029-B269-345353D5266C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938750757"/>
      </p:ext>
    </p:extLst>
  </p:cSld>
  <p:clrMapOvr>
    <a:masterClrMapping/>
  </p:clrMapOvr>
  <p:transition spd="slow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96963"/>
            <a:ext cx="8229600" cy="731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2057400"/>
            <a:ext cx="8229600" cy="4267200"/>
          </a:xfrm>
        </p:spPr>
        <p:txBody>
          <a:bodyPr/>
          <a:lstStyle/>
          <a:p>
            <a:pPr lvl="0"/>
            <a:endParaRPr lang="bg-BG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D00A8-2C8F-427D-98FA-F556DA1EC37A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E3D4B-CD77-4025-9DA0-9DD57DC06F85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195317315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C9C5D5-1C00-4532-B90A-F50A3B5AEFF8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 altLang="bg-BG"/>
              <a:t>Инвестира във Вашето бъдеще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ACF00-FA6F-4425-99CD-719FF46749B3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4211820451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B27CD-F20D-4F5A-97A5-8F2CC4ED1FAF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 altLang="bg-BG"/>
              <a:t>Инвестира във Вашето бъдеще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96E4D-4453-44C2-9321-DB45A86E8DF0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026195536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856454-D439-440E-8963-7A1F86BE47A8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 altLang="bg-BG"/>
              <a:t>Инвестира във Вашето бъдеще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B14D28-BED5-48C6-8BAD-630D7DAC45D3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925199941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AFDFC-D76F-4086-A7A6-1E4082C419E4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 altLang="bg-BG"/>
              <a:t>Инвестира във Вашето бъдеще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4F7A2-4509-44BA-84BE-8366916F64E3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047094049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F57395-1F81-42F6-8F49-899C0177DB1E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 altLang="bg-BG"/>
              <a:t>Инвестира във Вашето бъдеще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15AE6-C062-44AF-9F18-EC01C02A383C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3724528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30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404813"/>
            <a:ext cx="8229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 smtClean="0"/>
              <a:t>Министерство на труда и социалната</a:t>
            </a:r>
            <a:br>
              <a:rPr lang="bg-BG" altLang="bg-BG" smtClean="0"/>
            </a:br>
            <a:r>
              <a:rPr lang="bg-BG" altLang="bg-BG" smtClean="0"/>
              <a:t> политика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57400"/>
            <a:ext cx="82296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 smtClean="0"/>
              <a:t>Click to edit Master text styles</a:t>
            </a:r>
          </a:p>
          <a:p>
            <a:pPr lvl="1"/>
            <a:r>
              <a:rPr lang="bg-BG" altLang="bg-BG" smtClean="0"/>
              <a:t>Second level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990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7FA7B817-5A17-4407-A39A-1DC2A6E66CCF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47800" y="6477000"/>
            <a:ext cx="6248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bg-BG" altLang="bg-BG"/>
              <a:t>Инвестира във Вашето бъдеще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48600" y="6516688"/>
            <a:ext cx="838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DE00CD9C-7630-4F5E-9316-D55E15D5ADF2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  <p:pic>
        <p:nvPicPr>
          <p:cNvPr id="1031" name="Picture 7" descr="EU-color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4813"/>
            <a:ext cx="1358900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OPHRD-center_color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763" y="333375"/>
            <a:ext cx="1195387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83" r:id="rId1"/>
    <p:sldLayoutId id="2147484184" r:id="rId2"/>
    <p:sldLayoutId id="2147484185" r:id="rId3"/>
    <p:sldLayoutId id="2147484186" r:id="rId4"/>
    <p:sldLayoutId id="2147484187" r:id="rId5"/>
    <p:sldLayoutId id="2147484188" r:id="rId6"/>
    <p:sldLayoutId id="2147484189" r:id="rId7"/>
    <p:sldLayoutId id="2147484190" r:id="rId8"/>
    <p:sldLayoutId id="2147484191" r:id="rId9"/>
    <p:sldLayoutId id="2147484192" r:id="rId10"/>
    <p:sldLayoutId id="2147484193" r:id="rId11"/>
    <p:sldLayoutId id="2147484194" r:id="rId12"/>
    <p:sldLayoutId id="2147484195" r:id="rId13"/>
    <p:sldLayoutId id="2147484196" r:id="rId14"/>
  </p:sldLayoutIdLst>
  <p:transition spd="slow"/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96963"/>
            <a:ext cx="822960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57400"/>
            <a:ext cx="82296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 smtClean="0"/>
              <a:t>Click to edit Master text styles</a:t>
            </a:r>
          </a:p>
          <a:p>
            <a:pPr lvl="1"/>
            <a:r>
              <a:rPr lang="bg-BG" altLang="bg-BG" smtClean="0"/>
              <a:t>Second level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990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47800" y="6477000"/>
            <a:ext cx="6248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48600" y="6477000"/>
            <a:ext cx="838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1210C375-B817-408F-B051-E878FE1821C4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7" r:id="rId1"/>
    <p:sldLayoutId id="2147484198" r:id="rId2"/>
    <p:sldLayoutId id="2147484199" r:id="rId3"/>
    <p:sldLayoutId id="2147484200" r:id="rId4"/>
    <p:sldLayoutId id="2147484201" r:id="rId5"/>
    <p:sldLayoutId id="2147484202" r:id="rId6"/>
    <p:sldLayoutId id="2147484203" r:id="rId7"/>
    <p:sldLayoutId id="2147484204" r:id="rId8"/>
    <p:sldLayoutId id="2147484205" r:id="rId9"/>
    <p:sldLayoutId id="2147484206" r:id="rId10"/>
    <p:sldLayoutId id="2147484207" r:id="rId11"/>
    <p:sldLayoutId id="2147484208" r:id="rId12"/>
    <p:sldLayoutId id="2147484209" r:id="rId13"/>
    <p:sldLayoutId id="2147484210" r:id="rId1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96963"/>
            <a:ext cx="822960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57400"/>
            <a:ext cx="82296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 smtClean="0"/>
              <a:t>Click to edit Master text styles</a:t>
            </a:r>
          </a:p>
          <a:p>
            <a:pPr lvl="1"/>
            <a:r>
              <a:rPr lang="bg-BG" altLang="bg-BG" smtClean="0"/>
              <a:t>Second level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990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C7CAFFF7-5E1C-4ADD-97E7-589B030848BF}" type="datetime1">
              <a:rPr lang="bg-BG" altLang="bg-BG"/>
              <a:pPr>
                <a:defRPr/>
              </a:pPr>
              <a:t>30.1.2017 г.</a:t>
            </a:fld>
            <a:endParaRPr lang="bg-BG" altLang="bg-BG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47800" y="6477000"/>
            <a:ext cx="6248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48600" y="6516688"/>
            <a:ext cx="838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4A31D813-FBDF-4A53-A8D7-F0C45281DDB1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1" r:id="rId1"/>
    <p:sldLayoutId id="2147484212" r:id="rId2"/>
    <p:sldLayoutId id="2147484213" r:id="rId3"/>
    <p:sldLayoutId id="2147484214" r:id="rId4"/>
    <p:sldLayoutId id="2147484215" r:id="rId5"/>
    <p:sldLayoutId id="2147484216" r:id="rId6"/>
    <p:sldLayoutId id="2147484217" r:id="rId7"/>
    <p:sldLayoutId id="2147484218" r:id="rId8"/>
    <p:sldLayoutId id="2147484219" r:id="rId9"/>
    <p:sldLayoutId id="2147484220" r:id="rId10"/>
    <p:sldLayoutId id="2147484221" r:id="rId11"/>
    <p:sldLayoutId id="2147484222" r:id="rId12"/>
    <p:sldLayoutId id="2147484223" r:id="rId13"/>
    <p:sldLayoutId id="2147484224" r:id="rId14"/>
    <p:sldLayoutId id="2147484225" r:id="rId1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emf"/><Relationship Id="rId5" Type="http://schemas.openxmlformats.org/officeDocument/2006/relationships/package" Target="../embeddings/Microsoft_Word_Document1.docx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m.lukanova@asp.government.b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Relationship Id="rId4" Type="http://schemas.openxmlformats.org/officeDocument/2006/relationships/hyperlink" Target="mailto:g.filipova@asp.government.bg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6F86527-FCE3-4C11-93A1-C3EBB1B8E191}" type="slidenum">
              <a:rPr lang="bg-BG" altLang="bg-BG" sz="1400" b="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bg-BG" altLang="bg-BG" sz="1400" b="0" smtClean="0">
              <a:solidFill>
                <a:srgbClr val="000000"/>
              </a:solidFill>
            </a:endParaRPr>
          </a:p>
        </p:txBody>
      </p:sp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611188" y="404813"/>
            <a:ext cx="8351837" cy="6093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itchFamily="2" charset="2"/>
              <a:buNone/>
            </a:pPr>
            <a:endParaRPr lang="bg-BG" altLang="bg-BG" sz="2400" b="0" i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buFont typeface="Wingdings" pitchFamily="2" charset="2"/>
              <a:buNone/>
            </a:pPr>
            <a:endParaRPr lang="bg-BG" altLang="bg-BG" sz="2400" b="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bg-BG" altLang="bg-BG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ФОНД</a:t>
            </a:r>
            <a:r>
              <a:rPr lang="en-US" altLang="bg-BG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bg-BG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ЗА ЕВРОПЕЙСКО ПОДПОМАГАНЕ НА НАЙ-НУЖДАЕЩИТЕ СЕ ЛИЦА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bg-BG" altLang="bg-BG" sz="3600" dirty="0">
                <a:solidFill>
                  <a:srgbClr val="000000"/>
                </a:solidFill>
                <a:latin typeface="Georgia" pitchFamily="18" charset="0"/>
              </a:rPr>
              <a:t>Оперативна  програма за храни </a:t>
            </a:r>
            <a:r>
              <a:rPr lang="en-US" altLang="bg-BG" sz="3600" dirty="0">
                <a:solidFill>
                  <a:srgbClr val="000000"/>
                </a:solidFill>
                <a:latin typeface="Georgia" pitchFamily="18" charset="0"/>
              </a:rPr>
              <a:t> </a:t>
            </a:r>
            <a:r>
              <a:rPr lang="bg-BG" altLang="bg-BG" sz="3600" dirty="0">
                <a:solidFill>
                  <a:srgbClr val="000000"/>
                </a:solidFill>
                <a:latin typeface="Georgia" pitchFamily="18" charset="0"/>
              </a:rPr>
              <a:t>и/или основно материално подпомагане</a:t>
            </a:r>
            <a:endParaRPr lang="en-US" altLang="bg-BG" sz="3600" dirty="0">
              <a:solidFill>
                <a:srgbClr val="000000"/>
              </a:solidFill>
              <a:latin typeface="Georgia" pitchFamily="18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bg-BG" altLang="bg-BG" sz="3200" dirty="0">
                <a:solidFill>
                  <a:srgbClr val="333399"/>
                </a:solidFill>
                <a:latin typeface="Georgia" pitchFamily="18" charset="0"/>
              </a:rPr>
              <a:t>Управляващ орган:</a:t>
            </a:r>
            <a:endParaRPr lang="en-US" altLang="bg-BG" sz="3200" dirty="0">
              <a:solidFill>
                <a:srgbClr val="333399"/>
              </a:solidFill>
              <a:latin typeface="Georgia" pitchFamily="18" charset="0"/>
            </a:endParaRPr>
          </a:p>
          <a:p>
            <a:pPr algn="ctr"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bg-BG" altLang="bg-BG" sz="3200" dirty="0">
                <a:solidFill>
                  <a:srgbClr val="333399"/>
                </a:solidFill>
                <a:latin typeface="Georgia" pitchFamily="18" charset="0"/>
              </a:rPr>
              <a:t>Агенция за социално подпомагане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bg-BG" altLang="bg-BG" sz="3200" dirty="0">
                <a:solidFill>
                  <a:srgbClr val="333399"/>
                </a:solidFill>
                <a:latin typeface="Georgia" pitchFamily="18" charset="0"/>
              </a:rPr>
              <a:t>чрез Дирекция „МСПЕИ“</a:t>
            </a:r>
          </a:p>
        </p:txBody>
      </p:sp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1414463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/>
          <p:cNvSpPr txBox="1">
            <a:spLocks noGrp="1"/>
          </p:cNvSpPr>
          <p:nvPr/>
        </p:nvSpPr>
        <p:spPr bwMode="auto">
          <a:xfrm>
            <a:off x="7848600" y="6516688"/>
            <a:ext cx="8382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018F768D-D7A6-4DD7-B24D-A51268284750}" type="slidenum">
              <a:rPr lang="bg-BG" altLang="bg-BG" sz="1400" b="0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bg-BG" altLang="bg-BG" sz="1400" b="0">
              <a:solidFill>
                <a:srgbClr val="000000"/>
              </a:solidFill>
            </a:endParaRPr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41450" y="185738"/>
            <a:ext cx="7594600" cy="579437"/>
          </a:xfrm>
        </p:spPr>
        <p:txBody>
          <a:bodyPr/>
          <a:lstStyle/>
          <a:p>
            <a:pPr marL="342900" indent="-342900" algn="r" eaLnBrk="1" hangingPunct="1"/>
            <a:r>
              <a:rPr lang="bg-BG" altLang="bg-BG" sz="2000" i="1" u="sng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КОЙ ЩЕ ПОЛУЧИ ПАКЕТИ ХРАНИ- 2016</a:t>
            </a:r>
            <a:endParaRPr lang="bg-BG" altLang="bg-BG" sz="2000" i="1" smtClean="0">
              <a:solidFill>
                <a:srgbClr val="33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33338"/>
            <a:ext cx="141446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7" name="Rectangle 1"/>
          <p:cNvSpPr>
            <a:spLocks noChangeArrowheads="1"/>
          </p:cNvSpPr>
          <p:nvPr/>
        </p:nvSpPr>
        <p:spPr bwMode="auto">
          <a:xfrm>
            <a:off x="180975" y="1700213"/>
            <a:ext cx="8929688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endParaRPr lang="bg-BG" altLang="bg-BG" sz="2000" b="1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/>
            <a:endParaRPr lang="bg-BG" altLang="bg-BG" sz="2000" b="1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/>
            <a:endParaRPr lang="bg-BG" altLang="bg-BG" sz="2000" b="1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/>
            <a:endParaRPr lang="bg-BG" altLang="bg-BG" sz="2000" b="1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/>
            <a:endParaRPr lang="bg-BG" altLang="bg-BG" sz="2000" b="1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1913" y="1109663"/>
            <a:ext cx="8974137" cy="570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/>
            <a:r>
              <a:rPr lang="ru-RU" altLang="bg-BG" sz="2400">
                <a:latin typeface="Verdana" pitchFamily="34" charset="0"/>
                <a:ea typeface="Verdana" pitchFamily="34" charset="0"/>
                <a:cs typeface="Verdana" pitchFamily="34" charset="0"/>
              </a:rPr>
              <a:t>Първите 10 продукта поетапно се доставят в складовете на БЧК в областните градове.</a:t>
            </a:r>
          </a:p>
          <a:p>
            <a:pPr algn="just"/>
            <a:r>
              <a:rPr lang="ru-RU" altLang="bg-BG" sz="240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Очаквано раздаване на храните от първи транш – началото на м. Януари 2017г.</a:t>
            </a:r>
          </a:p>
          <a:p>
            <a:pPr algn="just"/>
            <a:r>
              <a:rPr lang="ru-RU" altLang="bg-BG" sz="2400" b="0">
                <a:latin typeface="Verdana" pitchFamily="34" charset="0"/>
                <a:ea typeface="Verdana" pitchFamily="34" charset="0"/>
                <a:cs typeface="Verdana" pitchFamily="34" charset="0"/>
              </a:rPr>
              <a:t>Право на достъп до подпомагане по оперативната програма имат лица, семейства, домакинства или групи, съставени от лица, чиито </a:t>
            </a:r>
            <a:r>
              <a:rPr lang="ru-RU" altLang="bg-BG" sz="2400" u="sng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ниски доходи и нужда от подпомагане са установени въз основа на обективни критерии, регламентирани в ЗСП, ЗЗД и ЗСПД </a:t>
            </a:r>
            <a:r>
              <a:rPr lang="ru-RU" altLang="bg-BG" sz="2400" b="0">
                <a:latin typeface="Verdana" pitchFamily="34" charset="0"/>
                <a:ea typeface="Verdana" pitchFamily="34" charset="0"/>
                <a:cs typeface="Verdana" pitchFamily="34" charset="0"/>
              </a:rPr>
              <a:t>/</a:t>
            </a:r>
            <a:r>
              <a:rPr lang="ru-RU" altLang="bg-BG" sz="2400" u="sng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altLang="bg-BG" sz="2400" b="0" u="sng">
                <a:latin typeface="Verdana" pitchFamily="34" charset="0"/>
                <a:ea typeface="Verdana" pitchFamily="34" charset="0"/>
                <a:cs typeface="Verdana" pitchFamily="34" charset="0"/>
              </a:rPr>
              <a:t>Чл. 3 от Наредбата/</a:t>
            </a:r>
          </a:p>
          <a:p>
            <a:pPr algn="just"/>
            <a:r>
              <a:rPr lang="ru-RU" altLang="bg-BG" sz="2400">
                <a:latin typeface="Verdana" pitchFamily="34" charset="0"/>
                <a:ea typeface="Verdana" pitchFamily="34" charset="0"/>
                <a:cs typeface="Verdana" pitchFamily="34" charset="0"/>
              </a:rPr>
              <a:t>Основна целева група –чл.4, ал.1</a:t>
            </a:r>
          </a:p>
          <a:p>
            <a:pPr algn="just"/>
            <a:r>
              <a:rPr lang="ru-RU" altLang="bg-BG" sz="2400">
                <a:latin typeface="Verdana" pitchFamily="34" charset="0"/>
                <a:ea typeface="Verdana" pitchFamily="34" charset="0"/>
                <a:cs typeface="Verdana" pitchFamily="34" charset="0"/>
              </a:rPr>
              <a:t>Допълнителна целева група – чл.4, ал.2 </a:t>
            </a:r>
          </a:p>
          <a:p>
            <a:pPr algn="just">
              <a:buFont typeface="Wingdings" pitchFamily="2" charset="2"/>
              <a:buNone/>
            </a:pPr>
            <a:endParaRPr lang="bg-BG" altLang="bg-BG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5"/>
          <p:cNvSpPr txBox="1">
            <a:spLocks noGrp="1"/>
          </p:cNvSpPr>
          <p:nvPr/>
        </p:nvSpPr>
        <p:spPr bwMode="auto">
          <a:xfrm>
            <a:off x="7848600" y="6516688"/>
            <a:ext cx="8382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26F11D3B-5B09-4A41-8504-B0956495B3B3}" type="slidenum">
              <a:rPr lang="bg-BG" altLang="bg-BG" sz="1400" b="0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bg-BG" altLang="bg-BG" sz="1400" b="0">
              <a:solidFill>
                <a:srgbClr val="000000"/>
              </a:solidFill>
            </a:endParaRPr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41450" y="185738"/>
            <a:ext cx="7594600" cy="579437"/>
          </a:xfrm>
        </p:spPr>
        <p:txBody>
          <a:bodyPr/>
          <a:lstStyle/>
          <a:p>
            <a:pPr marL="342900" indent="-342900" algn="l" eaLnBrk="1" hangingPunct="1"/>
            <a:r>
              <a:rPr lang="bg-BG" altLang="bg-BG" sz="2000" i="1" u="sng" dirty="0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КОЙ ЩЕ ПОЛУЧИ ПАКЕТИ ХРАНИ- 2016</a:t>
            </a:r>
            <a:br>
              <a:rPr lang="bg-BG" altLang="bg-BG" sz="2000" i="1" u="sng" dirty="0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bg-BG" altLang="bg-BG" sz="2000" i="1" u="sng" dirty="0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ОСНОВНА ЦЕЛЕВА ГРУПА – чл.4, ал.1</a:t>
            </a:r>
            <a:endParaRPr lang="bg-BG" altLang="bg-BG" sz="2000" i="1" dirty="0" smtClean="0">
              <a:solidFill>
                <a:srgbClr val="33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33338"/>
            <a:ext cx="141446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41" name="Rectangle 1"/>
          <p:cNvSpPr>
            <a:spLocks noChangeArrowheads="1"/>
          </p:cNvSpPr>
          <p:nvPr/>
        </p:nvSpPr>
        <p:spPr bwMode="auto">
          <a:xfrm>
            <a:off x="180975" y="1700213"/>
            <a:ext cx="8929688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endParaRPr lang="bg-BG" altLang="bg-BG" sz="2000" b="1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/>
            <a:endParaRPr lang="bg-BG" altLang="bg-BG" sz="2000" b="1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/>
            <a:endParaRPr lang="bg-BG" altLang="bg-BG" sz="2000" b="1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/>
            <a:endParaRPr lang="bg-BG" altLang="bg-BG" sz="2000" b="1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/>
            <a:endParaRPr lang="bg-BG" altLang="bg-BG" sz="2000" b="1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1913" y="1109663"/>
            <a:ext cx="8974137" cy="538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/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Лица и семейства, подпомагани по Наредба № РД-07-5 от 2008 г., за отоплителния сезон, предхождащ предоставянето на помощта - 2015/2016.</a:t>
            </a:r>
          </a:p>
          <a:p>
            <a:pPr algn="just">
              <a:buFont typeface="Wingdings" pitchFamily="2" charset="2"/>
              <a:buNone/>
            </a:pPr>
            <a:r>
              <a:rPr lang="bg-BG" altLang="bg-BG" sz="200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Съгласно Наредбата, </a:t>
            </a:r>
            <a:r>
              <a:rPr lang="bg-BG" altLang="bg-BG" sz="2000" u="sng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единствено по отношение на тази целева група е посочен периода на подпомагане.</a:t>
            </a:r>
          </a:p>
          <a:p>
            <a:pPr algn="just"/>
            <a:r>
              <a:rPr lang="bg-BG" altLang="bg-BG" sz="200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Майки (осиновителки), които получават месечни помощи за отглеждане на дете до навършване на една година, по реда на чл. 8, ал. 1 от ЗСПД.</a:t>
            </a:r>
          </a:p>
          <a:p>
            <a:pPr algn="just">
              <a:buFont typeface="Wingdings" pitchFamily="2" charset="2"/>
              <a:buNone/>
            </a:pPr>
            <a:endParaRPr lang="bg-BG" altLang="bg-BG" sz="200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Лица и семействата, получили еднократна помощ за ученици, записани в първи клас по чл. 10а от ЗСПД.</a:t>
            </a:r>
          </a:p>
          <a:p>
            <a:pPr algn="just">
              <a:buFont typeface="Wingdings" pitchFamily="2" charset="2"/>
              <a:buNone/>
            </a:pPr>
            <a:endParaRPr lang="bg-BG" altLang="bg-BG" sz="200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bg-BG" altLang="bg-BG" sz="200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Лица и семейства, получили еднократни или месечни помощи, предназначени за превенция и реинтеграция, отглеждане на детето при близки и роднини и в приемни семейства по реда и условията на ППЗЗД.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5"/>
          <p:cNvSpPr txBox="1">
            <a:spLocks noGrp="1"/>
          </p:cNvSpPr>
          <p:nvPr/>
        </p:nvSpPr>
        <p:spPr bwMode="auto">
          <a:xfrm>
            <a:off x="7848600" y="6516688"/>
            <a:ext cx="8382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6B811484-25A3-414D-9697-B69068787720}" type="slidenum">
              <a:rPr lang="bg-BG" altLang="bg-BG" sz="1400" b="0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12</a:t>
            </a:fld>
            <a:endParaRPr lang="bg-BG" altLang="bg-BG" sz="1400" b="0">
              <a:solidFill>
                <a:srgbClr val="000000"/>
              </a:solidFill>
            </a:endParaRPr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41450" y="185738"/>
            <a:ext cx="7594600" cy="579437"/>
          </a:xfrm>
        </p:spPr>
        <p:txBody>
          <a:bodyPr/>
          <a:lstStyle/>
          <a:p>
            <a:pPr marL="342900" indent="-342900" algn="l" eaLnBrk="1" hangingPunct="1"/>
            <a:r>
              <a:rPr lang="bg-BG" altLang="bg-BG" sz="2000" i="1" u="sng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КОЙ ЩЕ ПОЛУЧИ ПАКЕТИ ХРАНИ- 2016</a:t>
            </a:r>
            <a:br>
              <a:rPr lang="bg-BG" altLang="bg-BG" sz="2000" i="1" u="sng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bg-BG" altLang="bg-BG" sz="2000" i="1" u="sng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ОСНОВНА ЦЕЛЕВА ГРУПА – чл.4, ал.1</a:t>
            </a:r>
            <a:endParaRPr lang="bg-BG" altLang="bg-BG" sz="2000" i="1" smtClean="0">
              <a:solidFill>
                <a:srgbClr val="33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33338"/>
            <a:ext cx="141446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5" name="Rectangle 1"/>
          <p:cNvSpPr>
            <a:spLocks noChangeArrowheads="1"/>
          </p:cNvSpPr>
          <p:nvPr/>
        </p:nvSpPr>
        <p:spPr bwMode="auto">
          <a:xfrm>
            <a:off x="180975" y="1700213"/>
            <a:ext cx="8929688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endParaRPr lang="bg-BG" altLang="bg-BG" sz="2000" b="1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/>
            <a:endParaRPr lang="bg-BG" altLang="bg-BG" sz="2000" b="1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/>
            <a:endParaRPr lang="bg-BG" altLang="bg-BG" sz="2000" b="1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/>
            <a:endParaRPr lang="bg-BG" altLang="bg-BG" sz="2000" b="1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/>
            <a:endParaRPr lang="bg-BG" altLang="bg-BG" sz="2000" b="1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68275" y="1700213"/>
            <a:ext cx="8975725" cy="520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/>
            <a:r>
              <a:rPr lang="bg-BG" altLang="bg-BG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Лица и семейства, инцидентно пострадали от бедствия и аварии при форсмажорни обстоятелства, подпомогнати с еднократна помощ по реда на чл. 16 от ППЗСП, въз основа на установеното индивидуално ниво на материално лишение. </a:t>
            </a:r>
          </a:p>
          <a:p>
            <a:pPr algn="just">
              <a:buFont typeface="Wingdings" pitchFamily="2" charset="2"/>
              <a:buNone/>
            </a:pPr>
            <a:endParaRPr lang="bg-BG" altLang="bg-BG" sz="2000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bg-BG" altLang="bg-BG" sz="2000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Във връзка с програмирането на обществената поръчка е изискана справка от РДСП с данни за общия брой на лицата от основната целева група, след премахване на дублираните случаи</a:t>
            </a:r>
          </a:p>
          <a:p>
            <a:pPr indent="0" algn="just">
              <a:spcAft>
                <a:spcPts val="0"/>
              </a:spcAft>
              <a:buNone/>
            </a:pPr>
            <a:endParaRPr lang="bg-BG" altLang="bg-BG" sz="2000" dirty="0" smtClean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685800" algn="just">
              <a:spcAft>
                <a:spcPts val="0"/>
              </a:spcAft>
            </a:pPr>
            <a:r>
              <a:rPr lang="ru-RU" altLang="bg-BG" sz="20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Съгласно </a:t>
            </a:r>
            <a:r>
              <a:rPr lang="ru-RU" altLang="bg-BG" sz="2000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справки от РДСП - 02.2016г. основната целева група е 297 147 лица</a:t>
            </a:r>
            <a:r>
              <a:rPr lang="ru-RU" altLang="bg-BG" sz="20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en-US" altLang="bg-BG" sz="20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bg-BG" altLang="bg-BG" sz="16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Писмо</a:t>
            </a:r>
            <a:r>
              <a:rPr lang="bg-BG" sz="1600" u="sng" dirty="0" smtClean="0">
                <a:effectLst/>
                <a:latin typeface="Verdana"/>
                <a:ea typeface="Times New Roman"/>
              </a:rPr>
              <a:t> № 9100-26/08.02.2016г.</a:t>
            </a:r>
            <a:endParaRPr lang="bg-BG" sz="1600" u="sng" dirty="0" smtClean="0">
              <a:effectLst/>
              <a:latin typeface="Times New Roman"/>
              <a:ea typeface="Times New Roman"/>
            </a:endParaRPr>
          </a:p>
          <a:p>
            <a:pPr algn="just">
              <a:spcBef>
                <a:spcPct val="0"/>
              </a:spcBef>
              <a:buFont typeface="Wingdings" pitchFamily="2" charset="2"/>
              <a:buNone/>
            </a:pPr>
            <a:endParaRPr lang="ru-RU" altLang="bg-BG" sz="2000" dirty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ct val="0"/>
              </a:spcBef>
              <a:buFont typeface="Wingdings" pitchFamily="2" charset="2"/>
              <a:buNone/>
            </a:pPr>
            <a:endParaRPr lang="ru-RU" altLang="bg-BG" sz="2000" dirty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5"/>
          <p:cNvSpPr txBox="1">
            <a:spLocks noGrp="1"/>
          </p:cNvSpPr>
          <p:nvPr/>
        </p:nvSpPr>
        <p:spPr bwMode="auto">
          <a:xfrm>
            <a:off x="7848600" y="6516688"/>
            <a:ext cx="8382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00FEF8D8-7223-4EA9-83D8-6F37DDE2FF59}" type="slidenum">
              <a:rPr lang="bg-BG" altLang="bg-BG" sz="1400" b="0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13</a:t>
            </a:fld>
            <a:endParaRPr lang="bg-BG" altLang="bg-BG" sz="1400" b="0">
              <a:solidFill>
                <a:srgbClr val="000000"/>
              </a:solidFill>
            </a:endParaRPr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50975" y="292100"/>
            <a:ext cx="7594600" cy="579438"/>
          </a:xfrm>
        </p:spPr>
        <p:txBody>
          <a:bodyPr/>
          <a:lstStyle/>
          <a:p>
            <a:pPr marL="342900" indent="-342900" algn="l" eaLnBrk="1" hangingPunct="1"/>
            <a:r>
              <a:rPr lang="bg-BG" altLang="bg-BG" sz="2000" i="1" u="sng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КОЙ ЩЕ ПОЛУЧИ ПАКЕТИ ХРАНИ- 2016</a:t>
            </a:r>
            <a:br>
              <a:rPr lang="bg-BG" altLang="bg-BG" sz="2000" i="1" u="sng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bg-BG" altLang="bg-BG" sz="2000" i="1" u="sng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ОСНОВНА ЦЕЛЕВА ГРУПА – чл.4, ал.1</a:t>
            </a:r>
            <a:endParaRPr lang="bg-BG" altLang="bg-BG" sz="2000" i="1" smtClean="0">
              <a:solidFill>
                <a:srgbClr val="33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33338"/>
            <a:ext cx="141446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9" name="Rectangle 1"/>
          <p:cNvSpPr>
            <a:spLocks noChangeArrowheads="1"/>
          </p:cNvSpPr>
          <p:nvPr/>
        </p:nvSpPr>
        <p:spPr bwMode="auto">
          <a:xfrm>
            <a:off x="180975" y="1700213"/>
            <a:ext cx="8929688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endParaRPr lang="bg-BG" altLang="bg-BG" sz="2000" b="1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/>
            <a:endParaRPr lang="bg-BG" altLang="bg-BG" sz="2000" b="1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/>
            <a:endParaRPr lang="bg-BG" altLang="bg-BG" sz="2000" b="1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/>
            <a:endParaRPr lang="bg-BG" altLang="bg-BG" sz="2000" b="1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/>
            <a:endParaRPr lang="bg-BG" altLang="bg-BG" sz="2000" b="1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639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4447096"/>
              </p:ext>
            </p:extLst>
          </p:nvPr>
        </p:nvGraphicFramePr>
        <p:xfrm>
          <a:off x="400050" y="976313"/>
          <a:ext cx="8293100" cy="300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8" name="Document" r:id="rId5" imgW="8906542" imgH="3240227" progId="Word.Document.12">
                  <p:embed/>
                </p:oleObj>
              </mc:Choice>
              <mc:Fallback>
                <p:oleObj name="Document" r:id="rId5" imgW="8906542" imgH="3240227" progId="Word.Document.12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50" y="976313"/>
                        <a:ext cx="8293100" cy="300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26988" y="5710238"/>
            <a:ext cx="8929687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 marL="342900" indent="-342900"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bg-BG" altLang="bg-BG" sz="2000" i="1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Данните са за общ брой лица, подпомагани през 2015 г. от петте категории на основната целева група, след премахване на дублираните случаи</a:t>
            </a:r>
            <a:endParaRPr lang="bg-BG" altLang="bg-BG" sz="2000" i="1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6"/>
          <p:cNvSpPr txBox="1">
            <a:spLocks noChangeArrowheads="1"/>
          </p:cNvSpPr>
          <p:nvPr/>
        </p:nvSpPr>
        <p:spPr bwMode="auto">
          <a:xfrm>
            <a:off x="1508125" y="120650"/>
            <a:ext cx="7635875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bg-BG" altLang="bg-BG" sz="2400" i="1" u="sng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КОЙ ЩЕ ПОЛУЧИ ПАКЕТИ ХРАНИ- 2016</a:t>
            </a:r>
            <a:br>
              <a:rPr lang="bg-BG" altLang="bg-BG" sz="2400" i="1" u="sng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bg-BG" altLang="bg-BG" sz="2400" b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1414463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848600" y="6477000"/>
            <a:ext cx="838200" cy="152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413393F-04C7-467F-88B8-9B2B8341FF50}" type="slidenum">
              <a:rPr lang="bg-BG" altLang="bg-BG" sz="1400" b="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bg-BG" altLang="bg-BG" sz="1400" b="0" smtClean="0">
              <a:solidFill>
                <a:srgbClr val="000000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-15875" y="1112838"/>
            <a:ext cx="8969375" cy="908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623888" indent="-260350"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ts val="600"/>
              </a:spcBef>
              <a:buFont typeface="Wingdings" pitchFamily="2" charset="2"/>
              <a:buChar char="Ø"/>
            </a:pPr>
            <a:endParaRPr lang="ru-RU" altLang="bg-BG" sz="2200">
              <a:solidFill>
                <a:srgbClr val="000000"/>
              </a:solidFill>
              <a:latin typeface="Georgia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bg-BG" altLang="bg-BG" sz="2400">
                <a:solidFill>
                  <a:srgbClr val="C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297 147 </a:t>
            </a:r>
            <a:r>
              <a:rPr lang="ru-RU" altLang="bg-BG" sz="240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лица от основната целева група получават </a:t>
            </a:r>
            <a:r>
              <a:rPr lang="ru-RU" altLang="bg-BG" sz="2400" u="sng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еднакво количество от всеки от хранителните продукти в т.нар. гарантиран пакет от 19 продукта за 2016г.</a:t>
            </a:r>
          </a:p>
          <a:p>
            <a:pPr algn="just">
              <a:spcBef>
                <a:spcPts val="600"/>
              </a:spcBef>
              <a:buFont typeface="Wingdings" pitchFamily="2" charset="2"/>
              <a:buChar char="Ø"/>
            </a:pPr>
            <a:endParaRPr lang="ru-RU" altLang="bg-BG" sz="2000" u="sng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ru-RU" altLang="bg-BG" sz="240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Закупените и нераздадени хранителни продукти се разпределят </a:t>
            </a:r>
            <a:r>
              <a:rPr lang="ru-RU" altLang="bg-BG" sz="2400" u="sng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 лицата от допълнителните целеви групи. </a:t>
            </a:r>
          </a:p>
          <a:p>
            <a:pPr algn="just">
              <a:spcBef>
                <a:spcPts val="600"/>
              </a:spcBef>
              <a:buFont typeface="Wingdings" pitchFamily="2" charset="2"/>
              <a:buChar char="Ø"/>
            </a:pPr>
            <a:endParaRPr lang="ru-RU" altLang="bg-BG" sz="2000" u="sng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buFont typeface="Wingdings" pitchFamily="2" charset="2"/>
              <a:buNone/>
            </a:pPr>
            <a:r>
              <a:rPr lang="bg-BG" altLang="bg-BG" sz="2400" u="sng">
                <a:latin typeface="Verdana" pitchFamily="34" charset="0"/>
                <a:ea typeface="Verdana" pitchFamily="34" charset="0"/>
                <a:cs typeface="Verdana" pitchFamily="34" charset="0"/>
              </a:rPr>
              <a:t>По данни на БЧК между 5 и 10 на сто от хората в списъците не се явяват да получат пакети и храните остават нераздадени!</a:t>
            </a:r>
          </a:p>
          <a:p>
            <a:pPr algn="just">
              <a:buFont typeface="Wingdings" pitchFamily="2" charset="2"/>
              <a:buNone/>
            </a:pPr>
            <a:endParaRPr lang="bg-BG" altLang="bg-BG" sz="240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buFont typeface="Wingdings" pitchFamily="2" charset="2"/>
              <a:buNone/>
            </a:pPr>
            <a:endParaRPr lang="bg-BG" altLang="bg-BG" sz="240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  <a:buFont typeface="Wingdings" pitchFamily="2" charset="2"/>
              <a:buNone/>
            </a:pPr>
            <a:endParaRPr lang="ru-RU" altLang="bg-BG" sz="2000">
              <a:solidFill>
                <a:srgbClr val="000000"/>
              </a:solidFill>
              <a:latin typeface="Georgia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Font typeface="Wingdings" pitchFamily="2" charset="2"/>
              <a:buNone/>
            </a:pPr>
            <a:endParaRPr lang="ru-RU" altLang="bg-BG" sz="2000">
              <a:solidFill>
                <a:srgbClr val="000000"/>
              </a:solidFill>
              <a:latin typeface="Georgia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Font typeface="Wingdings" pitchFamily="2" charset="2"/>
              <a:buNone/>
            </a:pPr>
            <a:endParaRPr lang="ru-RU" altLang="bg-BG" sz="2000">
              <a:solidFill>
                <a:srgbClr val="000000"/>
              </a:solidFill>
              <a:latin typeface="Georgia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Font typeface="Wingdings" pitchFamily="2" charset="2"/>
              <a:buNone/>
            </a:pPr>
            <a:endParaRPr lang="ru-RU" altLang="bg-BG" sz="2000">
              <a:solidFill>
                <a:srgbClr val="000000"/>
              </a:solidFill>
              <a:latin typeface="Georgia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Font typeface="Wingdings" pitchFamily="2" charset="2"/>
              <a:buNone/>
            </a:pPr>
            <a:endParaRPr lang="ru-RU" altLang="bg-BG" sz="2000">
              <a:solidFill>
                <a:srgbClr val="000000"/>
              </a:solidFill>
              <a:latin typeface="Georgia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Font typeface="Wingdings" pitchFamily="2" charset="2"/>
              <a:buNone/>
            </a:pPr>
            <a:endParaRPr lang="ru-RU" altLang="bg-BG" sz="2000">
              <a:solidFill>
                <a:srgbClr val="000000"/>
              </a:solidFill>
              <a:latin typeface="Georgia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Font typeface="Wingdings" pitchFamily="2" charset="2"/>
              <a:buNone/>
            </a:pPr>
            <a:endParaRPr lang="ru-RU" altLang="bg-BG" sz="2000">
              <a:solidFill>
                <a:srgbClr val="000000"/>
              </a:solidFill>
              <a:latin typeface="Georgia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Font typeface="Wingdings" pitchFamily="2" charset="2"/>
              <a:buChar char="Ø"/>
            </a:pPr>
            <a:endParaRPr lang="bg-BG" altLang="bg-BG" sz="2000" b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>
            <a:spLocks noChangeArrowheads="1"/>
          </p:cNvSpPr>
          <p:nvPr/>
        </p:nvSpPr>
        <p:spPr bwMode="auto">
          <a:xfrm>
            <a:off x="1508125" y="120650"/>
            <a:ext cx="7635875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bg-BG" altLang="bg-BG" sz="2400" i="1" u="sng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КОЙ ЩЕ ПОЛУЧИ ПАКЕТИ ХРАНИ- 2016</a:t>
            </a:r>
            <a:br>
              <a:rPr lang="bg-BG" altLang="bg-BG" sz="2400" i="1" u="sng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bg-BG" altLang="bg-BG" sz="2000" i="1" u="sng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ДОПЪЛНИТЕЛНА ЦЕЛЕВА ГРУПА – чл.4, ал.2</a:t>
            </a:r>
            <a:endParaRPr lang="bg-BG" altLang="bg-BG" sz="2400" b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1414463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848600" y="6477000"/>
            <a:ext cx="838200" cy="152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A11D63C-FCEE-44BE-B38F-585D8840F3A9}" type="slidenum">
              <a:rPr lang="bg-BG" altLang="bg-BG" sz="1400" b="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bg-BG" altLang="bg-BG" sz="1400" b="0" smtClean="0">
              <a:solidFill>
                <a:srgbClr val="000000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-15875" y="1112838"/>
            <a:ext cx="9159875" cy="512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623888" indent="-260350"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ts val="600"/>
              </a:spcBef>
              <a:buFont typeface="Wingdings" pitchFamily="2" charset="2"/>
              <a:buChar char="Ø"/>
            </a:pPr>
            <a:endParaRPr lang="ru-RU" altLang="bg-BG" sz="2200">
              <a:solidFill>
                <a:srgbClr val="000000"/>
              </a:solidFill>
              <a:latin typeface="Georgia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bg-BG" altLang="bg-BG" sz="2000" u="sng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Лица и семейства, които поради нисък доход или липса на доход не са в състояние да посрещнат свои основни жизнени потребности</a:t>
            </a:r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, в това число и лица, и семейства в тежка социална ситуация и с ниски доходи, които са получили еднократна помощ по реда на чл.16 от ППЗСП за задоволяване на инцидентно възникнали потребности. </a:t>
            </a:r>
          </a:p>
          <a:p>
            <a:pPr algn="just">
              <a:spcBef>
                <a:spcPts val="600"/>
              </a:spcBef>
              <a:buFont typeface="Wingdings" pitchFamily="2" charset="2"/>
              <a:buNone/>
            </a:pPr>
            <a:endParaRPr lang="ru-RU" altLang="bg-BG" sz="2000" u="sng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bg-BG" altLang="bg-BG" sz="200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Лица и/или групи от лица, ползващи социални услуги по реда на ППЗСП</a:t>
            </a:r>
            <a:r>
              <a:rPr lang="en-US" altLang="bg-BG" sz="200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- </a:t>
            </a:r>
            <a:r>
              <a:rPr lang="bg-BG" altLang="bg-BG" sz="200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общността или резидентен тип.</a:t>
            </a:r>
          </a:p>
          <a:p>
            <a:pPr algn="just">
              <a:spcBef>
                <a:spcPts val="600"/>
              </a:spcBef>
              <a:buFont typeface="Wingdings" pitchFamily="2" charset="2"/>
              <a:buNone/>
            </a:pPr>
            <a:endParaRPr lang="bg-BG" altLang="bg-BG" sz="200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Лица от уязвими групи - граждани на трети страни, по смисъла на § 1., т.17 от Допълнителни разпоредби от  Закона за убежището и бежанците.</a:t>
            </a:r>
            <a:endParaRPr lang="bg-BG" altLang="bg-BG" sz="2000" b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>
            <a:spLocks noChangeArrowheads="1"/>
          </p:cNvSpPr>
          <p:nvPr/>
        </p:nvSpPr>
        <p:spPr bwMode="auto">
          <a:xfrm>
            <a:off x="1508125" y="120650"/>
            <a:ext cx="7635875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bg-BG" altLang="bg-BG" sz="2400" i="1" u="sng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КОЙ ЩЕ ПОЛУЧИ ПАКЕТИ ХРАНИ- 2016</a:t>
            </a:r>
            <a:br>
              <a:rPr lang="bg-BG" altLang="bg-BG" sz="2400" i="1" u="sng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bg-BG" altLang="bg-BG" sz="2000" i="1" u="sng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ДОПЪЛНИТЕЛНА ЦЕЛЕВА ГРУПА – чл.4, ал.2</a:t>
            </a:r>
            <a:endParaRPr lang="bg-BG" altLang="bg-BG" sz="2400" b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1414463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60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848600" y="6477000"/>
            <a:ext cx="838200" cy="152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1F19AB9-8BF8-48C9-A1AF-6C8DEF6532C6}" type="slidenum">
              <a:rPr lang="bg-BG" altLang="bg-BG" sz="1400" b="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bg-BG" altLang="bg-BG" sz="1400" b="0" smtClean="0">
              <a:solidFill>
                <a:srgbClr val="000000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-15875" y="1112838"/>
            <a:ext cx="9159875" cy="6247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623888" indent="-260350"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bg-BG" altLang="bg-BG" sz="20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</a:t>
            </a:r>
            <a:r>
              <a:rPr lang="bg-BG" altLang="bg-BG" sz="2000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списъците на допълнителните целеви групи </a:t>
            </a:r>
            <a:r>
              <a:rPr lang="bg-BG" altLang="bg-BG" sz="2000" u="sng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се посочват единствено основанията, така както са изброени в чл.4,ал.2 от Наредбата.</a:t>
            </a:r>
          </a:p>
          <a:p>
            <a:pPr algn="just">
              <a:spcBef>
                <a:spcPts val="600"/>
              </a:spcBef>
              <a:buFont typeface="Wingdings" pitchFamily="2" charset="2"/>
              <a:buNone/>
            </a:pPr>
            <a:endParaRPr lang="bg-BG" altLang="bg-BG" sz="2000" dirty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bg-BG" altLang="bg-BG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Лицата от допълнителните целеви групи получават индивидуално пакетирани хранителни продукти или пакети с храни.</a:t>
            </a:r>
          </a:p>
          <a:p>
            <a:pPr algn="just">
              <a:spcBef>
                <a:spcPts val="600"/>
              </a:spcBef>
              <a:buFont typeface="Wingdings" pitchFamily="2" charset="2"/>
              <a:buNone/>
            </a:pPr>
            <a:endParaRPr lang="bg-BG" altLang="bg-B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bg-BG" altLang="bg-BG" sz="2000" dirty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Подкрепата за лицата от допълнителните целеви групи може да бъде различна като обем и количество за различните области в страната</a:t>
            </a:r>
            <a:r>
              <a:rPr lang="bg-BG" altLang="bg-BG" sz="20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  <a:p>
            <a:pPr marL="363538" indent="0" algn="just">
              <a:spcBef>
                <a:spcPts val="600"/>
              </a:spcBef>
              <a:buNone/>
            </a:pPr>
            <a:endParaRPr lang="bg-BG" altLang="bg-BG" sz="2000" dirty="0" smtClean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bg-BG" altLang="bg-BG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След определяне на съдържанието на пакетите за допълнителната целева група, </a:t>
            </a:r>
            <a:r>
              <a:rPr lang="bg-BG" altLang="bg-BG" sz="20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списъците, които ще се предоставят на БЧК следва да бъдат посочени и видовете храни, които лицата ще получат.</a:t>
            </a:r>
            <a:endParaRPr lang="bg-BG" altLang="bg-BG" sz="2000" u="sng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600"/>
              </a:spcBef>
              <a:buFont typeface="Wingdings" pitchFamily="2" charset="2"/>
              <a:buNone/>
            </a:pPr>
            <a:endParaRPr lang="bg-BG" altLang="bg-B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600"/>
              </a:spcBef>
              <a:buFont typeface="Wingdings" pitchFamily="2" charset="2"/>
              <a:buNone/>
            </a:pPr>
            <a:endParaRPr lang="bg-BG" altLang="bg-BG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6988" y="1268413"/>
          <a:ext cx="9117013" cy="49688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83683"/>
                <a:gridCol w="507374"/>
                <a:gridCol w="735243"/>
                <a:gridCol w="808767"/>
                <a:gridCol w="588195"/>
                <a:gridCol w="735243"/>
                <a:gridCol w="661719"/>
                <a:gridCol w="588195"/>
                <a:gridCol w="588195"/>
                <a:gridCol w="661719"/>
                <a:gridCol w="735243"/>
                <a:gridCol w="588195"/>
                <a:gridCol w="735242"/>
              </a:tblGrid>
              <a:tr h="1392744">
                <a:tc>
                  <a:txBody>
                    <a:bodyPr/>
                    <a:lstStyle/>
                    <a:p>
                      <a:pPr algn="l" fontAlgn="t"/>
                      <a:r>
                        <a:rPr lang="bg-BG" sz="1200" b="1" u="none" strike="noStrike" dirty="0">
                          <a:effectLst/>
                        </a:rPr>
                        <a:t>ОБЛАСТ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bg-BG" sz="1200" b="1" u="none" strike="noStrike" dirty="0" smtClean="0">
                          <a:effectLst/>
                        </a:rPr>
                        <a:t>разпределение по области в %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u="none" strike="noStrike" dirty="0">
                          <a:effectLst/>
                        </a:rPr>
                        <a:t>брой лица от основната целева група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200" b="1" u="none" strike="noStrike" dirty="0" smtClean="0">
                          <a:effectLst/>
                        </a:rPr>
                        <a:t>брашно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1" marR="9011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200" b="1" u="none" strike="noStrike" dirty="0">
                          <a:effectLst/>
                        </a:rPr>
                        <a:t>ориз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1" marR="9011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200" b="1" u="none" strike="noStrike" dirty="0">
                          <a:effectLst/>
                        </a:rPr>
                        <a:t>спагети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1" marR="9011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200" b="1" u="none" strike="noStrike" dirty="0">
                          <a:effectLst/>
                        </a:rPr>
                        <a:t> пюре от картофи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1" marR="9011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200" b="1" u="none" strike="noStrike" dirty="0">
                          <a:effectLst/>
                        </a:rPr>
                        <a:t>стерилизиран гювеч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1" marR="9011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200" b="1" u="none" strike="noStrike" dirty="0">
                          <a:effectLst/>
                        </a:rPr>
                        <a:t> компот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1" marR="9011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200" b="1" u="none" strike="noStrike" dirty="0">
                          <a:effectLst/>
                        </a:rPr>
                        <a:t>конфитюр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1" marR="9011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200" b="1" u="none" strike="noStrike" dirty="0">
                          <a:effectLst/>
                        </a:rPr>
                        <a:t>говеждо в собствен сос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1" marR="9011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200" b="1" u="none" strike="noStrike" dirty="0">
                          <a:effectLst/>
                        </a:rPr>
                        <a:t> захар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1" marR="9011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200" b="1" u="none" strike="noStrike" dirty="0">
                          <a:effectLst/>
                        </a:rPr>
                        <a:t> вафли 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1" marR="9011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10876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1" u="none" strike="noStrike" dirty="0">
                          <a:effectLst/>
                        </a:rPr>
                        <a:t>Благоевград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6,2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18428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210550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119099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150521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104047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59616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43127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48141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132591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167093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83140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</a:tr>
              <a:tr h="510876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1" u="none" strike="noStrike" dirty="0">
                          <a:effectLst/>
                        </a:rPr>
                        <a:t>Бургас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1" u="none" strike="noStrike">
                          <a:effectLst/>
                        </a:rPr>
                        <a:t>4,06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1" u="none" strike="noStrike" dirty="0">
                          <a:effectLst/>
                        </a:rPr>
                        <a:t>12068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137876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77991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98567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68134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39039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28241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31524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86825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109419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54443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</a:tr>
              <a:tr h="510876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1" u="none" strike="noStrike" dirty="0">
                          <a:effectLst/>
                        </a:rPr>
                        <a:t>Варна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1" u="none" strike="noStrike">
                          <a:effectLst/>
                        </a:rPr>
                        <a:t>4,77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1" u="none" strike="noStrike">
                          <a:effectLst/>
                        </a:rPr>
                        <a:t>14155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161987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91629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115804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80049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45866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33180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37037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102009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128554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63964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</a:tr>
              <a:tr h="510876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1" u="none" strike="noStrike" dirty="0">
                          <a:effectLst/>
                        </a:rPr>
                        <a:t>Велико Търново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1" u="none" strike="noStrike">
                          <a:effectLst/>
                        </a:rPr>
                        <a:t>3,32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1" u="none" strike="noStrike">
                          <a:effectLst/>
                        </a:rPr>
                        <a:t>9865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112746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63776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80601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55715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31924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23094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25779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71000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89476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44520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</a:tr>
              <a:tr h="510876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1" u="none" strike="noStrike" dirty="0">
                          <a:effectLst/>
                        </a:rPr>
                        <a:t>Видин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1" u="none" strike="noStrike">
                          <a:effectLst/>
                        </a:rPr>
                        <a:t>2,97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1" u="none" strike="noStrike">
                          <a:effectLst/>
                        </a:rPr>
                        <a:t>8826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100860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57052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72104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49842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28558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20659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23061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63515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80043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39827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</a:tr>
              <a:tr h="510876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1" u="none" strike="noStrike" dirty="0">
                          <a:effectLst/>
                        </a:rPr>
                        <a:t>Враца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1" u="none" strike="noStrike">
                          <a:effectLst/>
                        </a:rPr>
                        <a:t>4,35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1" u="none" strike="noStrike">
                          <a:effectLst/>
                        </a:rPr>
                        <a:t>12931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147724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83561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105607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73000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41828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30258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33776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93027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117235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58332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</a:tr>
              <a:tr h="510876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1" u="none" strike="noStrike" dirty="0">
                          <a:effectLst/>
                        </a:rPr>
                        <a:t>Габрово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1" u="none" strike="noStrike">
                          <a:effectLst/>
                        </a:rPr>
                        <a:t>1,31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1" u="none" strike="noStrike">
                          <a:effectLst/>
                        </a:rPr>
                        <a:t>3895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44487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25164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31804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21984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12596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9112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10172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>
                          <a:effectLst/>
                        </a:rPr>
                        <a:t>28015</a:t>
                      </a:r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35305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200" b="1" u="none" strike="noStrike" dirty="0">
                          <a:effectLst/>
                        </a:rPr>
                        <a:t>17567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1" marR="9011" marT="9012" marB="0"/>
                </a:tc>
              </a:tr>
            </a:tbl>
          </a:graphicData>
        </a:graphic>
      </p:graphicFrame>
      <p:sp>
        <p:nvSpPr>
          <p:cNvPr id="2061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A0BCF2B3-3FFA-49FB-9B63-6FAB1C46FC58}" type="slidenum">
              <a:rPr lang="bg-BG" altLang="bg-BG" sz="1400" smtClean="0">
                <a:solidFill>
                  <a:srgbClr val="000000"/>
                </a:solidFill>
              </a:rPr>
              <a:pPr/>
              <a:t>17</a:t>
            </a:fld>
            <a:endParaRPr lang="bg-BG" altLang="bg-BG" sz="1400" smtClean="0">
              <a:solidFill>
                <a:srgbClr val="000000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914400" y="74613"/>
            <a:ext cx="822960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bg-BG" altLang="bg-BG" sz="2000" i="1" u="sng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РАЗПРЕДЕЛЕНИЕ НА ПАКЕТИ ХРАНИ- 2016</a:t>
            </a:r>
            <a:br>
              <a:rPr lang="bg-BG" altLang="bg-BG" sz="2000" i="1" u="sng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bg-BG" altLang="bg-BG" sz="2000" i="1" u="sng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ОСНОВНА ЦЕЛЕВА ГРУПА – чл.4, ал.1</a:t>
            </a:r>
            <a:endParaRPr lang="bg-BG" altLang="bg-BG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06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33338"/>
            <a:ext cx="141446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-2" y="1340768"/>
          <a:ext cx="9144002" cy="48245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52406"/>
                <a:gridCol w="551243"/>
                <a:gridCol w="648072"/>
                <a:gridCol w="720080"/>
                <a:gridCol w="720080"/>
                <a:gridCol w="692661"/>
                <a:gridCol w="697424"/>
                <a:gridCol w="774916"/>
                <a:gridCol w="697424"/>
                <a:gridCol w="697424"/>
                <a:gridCol w="697424"/>
                <a:gridCol w="697424"/>
                <a:gridCol w="697424"/>
              </a:tblGrid>
              <a:tr h="17538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100" b="1" u="sng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ОБЛАСТ</a:t>
                      </a:r>
                    </a:p>
                  </a:txBody>
                  <a:tcPr marL="40888" marR="40888" marT="0" marB="0" vert="vert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РАЗПРЕДЕЛЕНИЕ ПО ОБЛАСТИ В %</a:t>
                      </a:r>
                    </a:p>
                  </a:txBody>
                  <a:tcPr marL="40888" marR="40888" marT="0" marB="0" vert="vert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брой лица от основната целева група</a:t>
                      </a:r>
                    </a:p>
                  </a:txBody>
                  <a:tcPr marL="40888" marR="40888" marT="0" marB="0" vert="vert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400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брашно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40888" marR="40888" marT="0" marB="0" vert="vert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ориз</a:t>
                      </a:r>
                    </a:p>
                  </a:txBody>
                  <a:tcPr marL="40888" marR="40888" marT="0" marB="0" vert="vert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спагети</a:t>
                      </a:r>
                    </a:p>
                  </a:txBody>
                  <a:tcPr marL="40888" marR="40888" marT="0" marB="0" vert="vert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пюре от картофи</a:t>
                      </a:r>
                    </a:p>
                  </a:txBody>
                  <a:tcPr marL="40888" marR="40888" marT="0" marB="0" vert="vert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400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гювеч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40888" marR="40888" marT="0" marB="0" vert="vert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компот</a:t>
                      </a:r>
                    </a:p>
                  </a:txBody>
                  <a:tcPr marL="40888" marR="40888" marT="0" marB="0" vert="vert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конфитюр</a:t>
                      </a:r>
                    </a:p>
                  </a:txBody>
                  <a:tcPr marL="40888" marR="40888" marT="0" marB="0" vert="vert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говеждо в собствен сос</a:t>
                      </a:r>
                    </a:p>
                  </a:txBody>
                  <a:tcPr marL="40888" marR="40888" marT="0" marB="0" vert="vert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захар</a:t>
                      </a:r>
                    </a:p>
                  </a:txBody>
                  <a:tcPr marL="40888" marR="40888" marT="0" marB="0" vert="vert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вафли </a:t>
                      </a:r>
                    </a:p>
                  </a:txBody>
                  <a:tcPr marL="40888" marR="40888" marT="0" marB="0" vert="vert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3211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sng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Добрич</a:t>
                      </a:r>
                    </a:p>
                  </a:txBody>
                  <a:tcPr marL="40888" marR="40888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2,67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7945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90672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51289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64821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44807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25673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18572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20732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57099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71958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35804</a:t>
                      </a:r>
                    </a:p>
                  </a:txBody>
                  <a:tcPr marL="40888" marR="40888" marT="0" marB="0"/>
                </a:tc>
              </a:tr>
              <a:tr h="437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sng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Кърджа-ли</a:t>
                      </a:r>
                      <a:endParaRPr lang="bg-BG" sz="1200" b="1" u="sng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40888" marR="40888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3,04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9019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103237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58397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73804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51016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29231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21146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23605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65012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81930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40765</a:t>
                      </a:r>
                    </a:p>
                  </a:txBody>
                  <a:tcPr marL="40888" marR="40888" marT="0" marB="0"/>
                </a:tc>
              </a:tr>
              <a:tr h="437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sng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Кюстен-дил</a:t>
                      </a:r>
                      <a:endParaRPr lang="bg-BG" sz="1200" b="1" u="sng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40888" marR="40888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2,63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7826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89314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50521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63850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44136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25289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18294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20421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56244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70880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35268</a:t>
                      </a:r>
                    </a:p>
                  </a:txBody>
                  <a:tcPr marL="40888" marR="40888" marT="0" marB="0"/>
                </a:tc>
              </a:tr>
              <a:tr h="3211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sng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Ловеч</a:t>
                      </a:r>
                    </a:p>
                  </a:txBody>
                  <a:tcPr marL="40888" marR="40888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2,85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8460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96785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54747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69191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47828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27404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19824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22129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60949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76809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38218</a:t>
                      </a:r>
                    </a:p>
                  </a:txBody>
                  <a:tcPr marL="40888" marR="40888" marT="0" marB="0"/>
                </a:tc>
              </a:tr>
              <a:tr h="3542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sng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Монтана</a:t>
                      </a:r>
                    </a:p>
                  </a:txBody>
                  <a:tcPr marL="40888" marR="40888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3,77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11203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128028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72420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91526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63267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36251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26224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29273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80624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101604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50555</a:t>
                      </a:r>
                    </a:p>
                  </a:txBody>
                  <a:tcPr marL="40888" marR="40888" marT="0" marB="0"/>
                </a:tc>
              </a:tr>
              <a:tr h="557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sng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Пазар-джик</a:t>
                      </a:r>
                      <a:endParaRPr lang="bg-BG" sz="1200" b="1" u="sng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40888" marR="40888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4,61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13704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156554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88556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111919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77364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44328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32067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35795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98588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124242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61819</a:t>
                      </a:r>
                    </a:p>
                  </a:txBody>
                  <a:tcPr marL="40888" marR="40888" marT="0" marB="0"/>
                </a:tc>
              </a:tr>
              <a:tr h="3211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sng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Перник</a:t>
                      </a:r>
                    </a:p>
                  </a:txBody>
                  <a:tcPr marL="40888" marR="40888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1,61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4798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54675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30927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39087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27019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15481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11199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12501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34431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43390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21590</a:t>
                      </a:r>
                    </a:p>
                  </a:txBody>
                  <a:tcPr marL="40888" marR="40888" marT="0" marB="0"/>
                </a:tc>
              </a:tr>
              <a:tr h="3211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sng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Разград</a:t>
                      </a:r>
                    </a:p>
                  </a:txBody>
                  <a:tcPr marL="40888" marR="40888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2,56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7611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86937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49176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62150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42961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24616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17807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19877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54747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68993</a:t>
                      </a:r>
                    </a:p>
                  </a:txBody>
                  <a:tcPr marL="40888" marR="408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34329</a:t>
                      </a:r>
                    </a:p>
                  </a:txBody>
                  <a:tcPr marL="40888" marR="40888" marT="0" marB="0"/>
                </a:tc>
              </a:tr>
            </a:tbl>
          </a:graphicData>
        </a:graphic>
      </p:graphicFrame>
      <p:sp>
        <p:nvSpPr>
          <p:cNvPr id="21507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22268CBD-078D-482C-9768-A468AF276148}" type="slidenum">
              <a:rPr lang="bg-BG" altLang="bg-BG" sz="1400" smtClean="0">
                <a:solidFill>
                  <a:srgbClr val="000000"/>
                </a:solidFill>
              </a:rPr>
              <a:pPr/>
              <a:t>18</a:t>
            </a:fld>
            <a:endParaRPr lang="bg-BG" altLang="bg-BG" sz="1400" smtClean="0">
              <a:solidFill>
                <a:srgbClr val="000000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98525" y="188913"/>
            <a:ext cx="8229600" cy="731837"/>
          </a:xfrm>
        </p:spPr>
        <p:txBody>
          <a:bodyPr/>
          <a:lstStyle/>
          <a:p>
            <a:r>
              <a:rPr lang="bg-BG" altLang="bg-BG" sz="2000" i="1" u="sng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РАЗПРЕДЕЛЕНИЕ НА ПАКЕТИ ХРАНИ- 2016</a:t>
            </a:r>
            <a:br>
              <a:rPr lang="bg-BG" altLang="bg-BG" sz="2000" i="1" u="sng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bg-BG" altLang="bg-BG" sz="2000" i="1" u="sng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ОСНОВНА ЦЕЛЕВА ГРУПА – чл.4, ал.1</a:t>
            </a:r>
            <a:endParaRPr lang="bg-BG" altLang="bg-BG" smtClean="0"/>
          </a:p>
        </p:txBody>
      </p:sp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33338"/>
            <a:ext cx="141446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07950" y="1196975"/>
          <a:ext cx="8928098" cy="51117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6009"/>
                <a:gridCol w="504006"/>
                <a:gridCol w="576007"/>
                <a:gridCol w="792009"/>
                <a:gridCol w="792009"/>
                <a:gridCol w="648007"/>
                <a:gridCol w="720008"/>
                <a:gridCol w="648007"/>
                <a:gridCol w="576007"/>
                <a:gridCol w="720008"/>
                <a:gridCol w="720008"/>
                <a:gridCol w="648007"/>
                <a:gridCol w="648006"/>
              </a:tblGrid>
              <a:tr h="1536158">
                <a:tc>
                  <a:txBody>
                    <a:bodyPr/>
                    <a:lstStyle/>
                    <a:p>
                      <a:pPr algn="l" fontAlgn="t"/>
                      <a:r>
                        <a:rPr lang="bg-BG" sz="1000" b="1" u="none" strike="noStrike" dirty="0">
                          <a:effectLst/>
                        </a:rPr>
                        <a:t>ОБЛАСТ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bg-BG" sz="800" b="1" u="none" strike="noStrike" dirty="0">
                          <a:effectLst/>
                        </a:rPr>
                        <a:t>РАЗПРЕДЕЛЕНИЕ ПО ОБЛАСТИ В %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брой лица от основната целева група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000" b="1" u="none" strike="noStrike" dirty="0" smtClean="0">
                          <a:effectLst/>
                        </a:rPr>
                        <a:t>брашно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0" marR="9010" marT="9010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000" b="1" u="none" strike="noStrike" dirty="0">
                          <a:effectLst/>
                        </a:rPr>
                        <a:t>ориз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0" marR="9010" marT="9010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000" b="1" u="none" strike="noStrike" dirty="0">
                          <a:effectLst/>
                        </a:rPr>
                        <a:t>спагети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0" marR="9010" marT="9010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000" b="1" u="none" strike="noStrike" dirty="0">
                          <a:effectLst/>
                        </a:rPr>
                        <a:t> пюре от картофи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0" marR="9010" marT="9010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000" b="1" u="none" strike="noStrike" dirty="0" smtClean="0">
                          <a:effectLst/>
                        </a:rPr>
                        <a:t>гювеч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0" marR="9010" marT="9010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000" b="1" u="none" strike="noStrike" dirty="0">
                          <a:effectLst/>
                        </a:rPr>
                        <a:t> компот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0" marR="9010" marT="9010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000" b="1" u="none" strike="noStrike" dirty="0">
                          <a:effectLst/>
                        </a:rPr>
                        <a:t>конфитюр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0" marR="9010" marT="9010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000" b="1" u="none" strike="noStrike" dirty="0">
                          <a:effectLst/>
                        </a:rPr>
                        <a:t>говеждо в собствен сос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0" marR="9010" marT="9010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000" b="1" u="none" strike="noStrike" dirty="0">
                          <a:effectLst/>
                        </a:rPr>
                        <a:t> захар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0" marR="9010" marT="9010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000" b="1" u="none" strike="noStrike" dirty="0">
                          <a:effectLst/>
                        </a:rPr>
                        <a:t> вафли 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0" marR="9010" marT="9010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587515">
                <a:tc>
                  <a:txBody>
                    <a:bodyPr/>
                    <a:lstStyle/>
                    <a:p>
                      <a:pPr algn="l" fontAlgn="ctr"/>
                      <a:r>
                        <a:rPr lang="bg-BG" sz="1400" b="1" u="none" strike="noStrike" dirty="0">
                          <a:effectLst/>
                        </a:rPr>
                        <a:t>Плевен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u="none" strike="noStrike" dirty="0">
                          <a:effectLst/>
                        </a:rPr>
                        <a:t>4,41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u="none" strike="noStrike" dirty="0">
                          <a:effectLst/>
                        </a:rPr>
                        <a:t>13092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 smtClean="0">
                          <a:effectLst/>
                        </a:rPr>
                        <a:t>149 762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 smtClean="0">
                          <a:effectLst/>
                        </a:rPr>
                        <a:t>84 714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107064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74007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42405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30676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34242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94310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118852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59137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</a:tr>
              <a:tr h="611759">
                <a:tc>
                  <a:txBody>
                    <a:bodyPr/>
                    <a:lstStyle/>
                    <a:p>
                      <a:pPr algn="l" fontAlgn="ctr"/>
                      <a:r>
                        <a:rPr lang="bg-BG" sz="1400" b="1" u="none" strike="noStrike" dirty="0">
                          <a:effectLst/>
                        </a:rPr>
                        <a:t>Пловдив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u="none" strike="noStrike" dirty="0">
                          <a:effectLst/>
                        </a:rPr>
                        <a:t>8,96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u="none" strike="noStrike" dirty="0">
                          <a:effectLst/>
                        </a:rPr>
                        <a:t>26620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 smtClean="0">
                          <a:effectLst/>
                        </a:rPr>
                        <a:t>304 278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 smtClean="0">
                          <a:effectLst/>
                        </a:rPr>
                        <a:t>172 117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217527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150364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86155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62325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69571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191615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241477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120151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</a:tr>
              <a:tr h="551056">
                <a:tc>
                  <a:txBody>
                    <a:bodyPr/>
                    <a:lstStyle/>
                    <a:p>
                      <a:pPr algn="l" fontAlgn="ctr"/>
                      <a:r>
                        <a:rPr lang="bg-BG" sz="1400" b="1" u="none" strike="noStrike" dirty="0">
                          <a:effectLst/>
                        </a:rPr>
                        <a:t>Русе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u="none" strike="noStrike" dirty="0">
                          <a:effectLst/>
                        </a:rPr>
                        <a:t>2,77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u="none" strike="noStrike">
                          <a:effectLst/>
                        </a:rPr>
                        <a:t>8235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 smtClean="0">
                          <a:effectLst/>
                        </a:rPr>
                        <a:t>94 068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 smtClean="0">
                          <a:effectLst/>
                        </a:rPr>
                        <a:t>53 210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67249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46485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26635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19268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21508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59238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74653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37145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</a:tr>
              <a:tr h="575300">
                <a:tc>
                  <a:txBody>
                    <a:bodyPr/>
                    <a:lstStyle/>
                    <a:p>
                      <a:pPr algn="l" fontAlgn="ctr"/>
                      <a:r>
                        <a:rPr lang="bg-BG" sz="1400" b="1" u="none" strike="noStrike" dirty="0">
                          <a:effectLst/>
                        </a:rPr>
                        <a:t>Силистра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u="none" strike="noStrike" dirty="0">
                          <a:effectLst/>
                        </a:rPr>
                        <a:t>1,86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u="none" strike="noStrike" dirty="0">
                          <a:effectLst/>
                        </a:rPr>
                        <a:t>5517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 smtClean="0">
                          <a:effectLst/>
                        </a:rPr>
                        <a:t>63 165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 smtClean="0">
                          <a:effectLst/>
                        </a:rPr>
                        <a:t>35 730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45156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31214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17885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12938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14442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39777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50128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24942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</a:tr>
              <a:tr h="509682">
                <a:tc>
                  <a:txBody>
                    <a:bodyPr/>
                    <a:lstStyle/>
                    <a:p>
                      <a:pPr algn="l" fontAlgn="ctr"/>
                      <a:r>
                        <a:rPr lang="bg-BG" sz="1400" b="1" u="none" strike="noStrike" dirty="0">
                          <a:effectLst/>
                        </a:rPr>
                        <a:t>Сливен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u="none" strike="noStrike">
                          <a:effectLst/>
                        </a:rPr>
                        <a:t>4,31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u="none" strike="noStrike" dirty="0">
                          <a:effectLst/>
                        </a:rPr>
                        <a:t>12805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 smtClean="0">
                          <a:effectLst/>
                        </a:rPr>
                        <a:t>146 366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 smtClean="0">
                          <a:effectLst/>
                        </a:rPr>
                        <a:t>82 793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104636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72329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41443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29980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33466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92172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116157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57796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</a:tr>
              <a:tr h="740279">
                <a:tc>
                  <a:txBody>
                    <a:bodyPr/>
                    <a:lstStyle/>
                    <a:p>
                      <a:pPr algn="l" fontAlgn="b"/>
                      <a:r>
                        <a:rPr lang="bg-BG" sz="1400" b="1" u="none" strike="noStrike" dirty="0">
                          <a:effectLst/>
                        </a:rPr>
                        <a:t>София град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4,49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13332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 smtClean="0">
                          <a:effectLst/>
                        </a:rPr>
                        <a:t>152 479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 smtClean="0">
                          <a:effectLst/>
                        </a:rPr>
                        <a:t>86 251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109006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75350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43174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31232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34863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96021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121008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60210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0" marB="0">
                    <a:solidFill>
                      <a:srgbClr val="DDFAFB"/>
                    </a:solidFill>
                  </a:tcPr>
                </a:tc>
              </a:tr>
            </a:tbl>
          </a:graphicData>
        </a:graphic>
      </p:graphicFrame>
      <p:sp>
        <p:nvSpPr>
          <p:cNvPr id="2264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6CF88120-3998-4337-89B0-0045778C6AFD}" type="slidenum">
              <a:rPr lang="bg-BG" altLang="bg-BG" sz="1400" smtClean="0">
                <a:solidFill>
                  <a:srgbClr val="000000"/>
                </a:solidFill>
              </a:rPr>
              <a:pPr/>
              <a:t>19</a:t>
            </a:fld>
            <a:endParaRPr lang="bg-BG" altLang="bg-BG" sz="1400" smtClean="0">
              <a:solidFill>
                <a:srgbClr val="000000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914400" y="74613"/>
            <a:ext cx="822960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bg-BG" altLang="bg-BG" sz="2000" i="1" u="sng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РАЗПРЕДЕЛЕНИЕ НА ПАКЕТИ ХРАНИ- 2016</a:t>
            </a:r>
            <a:br>
              <a:rPr lang="bg-BG" altLang="bg-BG" sz="2000" i="1" u="sng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bg-BG" altLang="bg-BG" sz="2000" i="1" u="sng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ОСНОВНА ЦЕЛЕВА ГРУПА – чл.4, ал.1</a:t>
            </a:r>
            <a:endParaRPr lang="bg-BG" altLang="bg-BG" sz="36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26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33338"/>
            <a:ext cx="141446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8" y="0"/>
            <a:ext cx="1414462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848600" y="6477000"/>
            <a:ext cx="838200" cy="152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949888F-0622-4F65-A61A-405B91DF8C6E}" type="slidenum">
              <a:rPr lang="bg-BG" altLang="bg-BG" sz="1400" b="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bg-BG" altLang="bg-BG" sz="1400" b="0" smtClean="0">
              <a:solidFill>
                <a:srgbClr val="000000"/>
              </a:solidFill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27000" y="1023938"/>
            <a:ext cx="9017000" cy="581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buFont typeface="Wingdings" pitchFamily="2" charset="2"/>
              <a:buNone/>
            </a:pPr>
            <a:r>
              <a:rPr lang="ru-RU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По данни от изследване на НСИ „Статистика на доходите и условията на живот” (EU-SILC) през 2015 г. </a:t>
            </a:r>
            <a:r>
              <a:rPr lang="ru-RU" altLang="bg-BG" sz="2000" u="sng">
                <a:latin typeface="Verdana" pitchFamily="34" charset="0"/>
                <a:ea typeface="Verdana" pitchFamily="34" charset="0"/>
                <a:cs typeface="Verdana" pitchFamily="34" charset="0"/>
              </a:rPr>
              <a:t>под прага на бедност са били 1 585.8 хил. лица, или 22.0% от населението на страната. </a:t>
            </a:r>
            <a:r>
              <a:rPr lang="ru-RU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Б</a:t>
            </a:r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едността е концентрирана сред:</a:t>
            </a:r>
          </a:p>
          <a:p>
            <a:pPr algn="just">
              <a:buFontTx/>
              <a:buChar char="-"/>
            </a:pPr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Възрастни едночленни домакинства</a:t>
            </a:r>
          </a:p>
          <a:p>
            <a:pPr algn="just">
              <a:buFontTx/>
              <a:buChar char="-"/>
            </a:pPr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Самотни  родители с деца</a:t>
            </a:r>
          </a:p>
          <a:p>
            <a:pPr algn="just">
              <a:buFontTx/>
              <a:buChar char="-"/>
            </a:pPr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Домакинства с три и повече деца</a:t>
            </a:r>
          </a:p>
          <a:p>
            <a:pPr algn="just">
              <a:buFont typeface="Wingdings" pitchFamily="2" charset="2"/>
              <a:buNone/>
            </a:pPr>
            <a:r>
              <a:rPr lang="bg-BG" altLang="bg-BG" sz="200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 всеки две от пет деца не може да бъде осигурено поне едно хранене дневно с месо, пиле или риба.</a:t>
            </a:r>
          </a:p>
          <a:p>
            <a:pPr algn="just">
              <a:buFont typeface="Wingdings" pitchFamily="2" charset="2"/>
              <a:buNone/>
            </a:pPr>
            <a:r>
              <a:rPr lang="bg-BG" altLang="bg-BG" sz="2000" u="sng">
                <a:latin typeface="Verdana" pitchFamily="34" charset="0"/>
                <a:ea typeface="Verdana" pitchFamily="34" charset="0"/>
                <a:cs typeface="Verdana" pitchFamily="34" charset="0"/>
              </a:rPr>
              <a:t>През 2015г</a:t>
            </a:r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  <a:p>
            <a:pPr algn="just">
              <a:buFont typeface="Wingdings" pitchFamily="2" charset="2"/>
              <a:buNone/>
            </a:pPr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lang="bg-BG" altLang="bg-BG" sz="200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33,4 %</a:t>
            </a:r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 от децата с материални лишения живеят в риск от бедност.</a:t>
            </a:r>
          </a:p>
          <a:p>
            <a:pPr algn="just">
              <a:buFont typeface="Wingdings" pitchFamily="2" charset="2"/>
              <a:buNone/>
            </a:pPr>
            <a:r>
              <a:rPr lang="bg-BG" altLang="bg-BG" sz="200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-53,5%</a:t>
            </a:r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 не могат да си позволят да се хранят пълноценно- да консумират месо, риба или еквивалентно количество белтъчини всеки втори ден – това са повече от 3 800 000 души.</a:t>
            </a:r>
          </a:p>
          <a:p>
            <a:pPr algn="just">
              <a:buFont typeface="Wingdings" pitchFamily="2" charset="2"/>
              <a:buNone/>
            </a:pPr>
            <a:endParaRPr lang="bg-BG" altLang="bg-BG" sz="20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2339975" y="-1588"/>
            <a:ext cx="6878638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 marL="342900" indent="-342900"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bg-BG" altLang="bg-BG" sz="2400" i="1" u="sng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Реалността в цифри</a:t>
            </a:r>
            <a:endParaRPr lang="bg-BG" altLang="bg-BG" sz="2400" i="1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45465AB3-7183-4230-ADE4-89DC882DF85B}" type="slidenum">
              <a:rPr lang="bg-BG" altLang="bg-BG" sz="1400" smtClean="0">
                <a:solidFill>
                  <a:srgbClr val="000000"/>
                </a:solidFill>
              </a:rPr>
              <a:pPr/>
              <a:t>20</a:t>
            </a:fld>
            <a:endParaRPr lang="bg-BG" altLang="bg-BG" sz="1400" smtClean="0">
              <a:solidFill>
                <a:srgbClr val="000000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6988" y="1268413"/>
          <a:ext cx="9142414" cy="49688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2206"/>
                <a:gridCol w="663563"/>
                <a:gridCol w="737292"/>
                <a:gridCol w="811021"/>
                <a:gridCol w="663563"/>
                <a:gridCol w="663563"/>
                <a:gridCol w="663563"/>
                <a:gridCol w="706803"/>
                <a:gridCol w="640168"/>
                <a:gridCol w="640168"/>
                <a:gridCol w="640168"/>
                <a:gridCol w="640168"/>
                <a:gridCol w="640168"/>
              </a:tblGrid>
              <a:tr h="1802147">
                <a:tc>
                  <a:txBody>
                    <a:bodyPr/>
                    <a:lstStyle/>
                    <a:p>
                      <a:pPr algn="l" fontAlgn="t"/>
                      <a:r>
                        <a:rPr lang="bg-BG" sz="1400" b="1" u="sng" strike="noStrike" dirty="0">
                          <a:effectLst/>
                        </a:rPr>
                        <a:t>ОБЛАСТ</a:t>
                      </a:r>
                      <a:endParaRPr lang="bg-BG" sz="1400" b="1" i="0" u="sng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bg-BG" sz="1000" b="1" u="sng" strike="noStrike" dirty="0">
                          <a:effectLst/>
                        </a:rPr>
                        <a:t>РАЗПРЕДЕЛЕНИЕ ПО ОБЛАСТИ В %</a:t>
                      </a:r>
                      <a:endParaRPr lang="bg-BG" sz="1000" b="1" i="0" u="sng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sng" strike="noStrike" dirty="0">
                          <a:effectLst/>
                        </a:rPr>
                        <a:t>брой лица от основната целева група</a:t>
                      </a:r>
                      <a:endParaRPr lang="ru-RU" sz="1000" b="1" i="0" u="sng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200" b="1" u="sng" strike="noStrike" dirty="0" smtClean="0">
                          <a:effectLst/>
                        </a:rPr>
                        <a:t>брашно</a:t>
                      </a:r>
                      <a:endParaRPr lang="bg-BG" sz="1200" b="1" i="0" u="sng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0" marR="9010" marT="9012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200" b="1" u="sng" strike="noStrike" dirty="0">
                          <a:effectLst/>
                        </a:rPr>
                        <a:t>ориз</a:t>
                      </a:r>
                      <a:endParaRPr lang="bg-BG" sz="1200" b="1" i="0" u="sng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0" marR="9010" marT="9012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200" b="1" u="sng" strike="noStrike" dirty="0">
                          <a:effectLst/>
                        </a:rPr>
                        <a:t>спагети</a:t>
                      </a:r>
                      <a:endParaRPr lang="bg-BG" sz="1200" b="1" i="0" u="sng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0" marR="9010" marT="9012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200" b="1" u="sng" strike="noStrike" dirty="0">
                          <a:effectLst/>
                        </a:rPr>
                        <a:t> пюре от картофи</a:t>
                      </a:r>
                      <a:endParaRPr lang="bg-BG" sz="1200" b="1" i="0" u="sng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0" marR="9010" marT="9012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200" b="1" u="sng" strike="noStrike" dirty="0" smtClean="0">
                          <a:effectLst/>
                        </a:rPr>
                        <a:t>гювеч</a:t>
                      </a:r>
                      <a:endParaRPr lang="bg-BG" sz="1200" b="1" i="0" u="sng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0" marR="9010" marT="9012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200" b="1" u="sng" strike="noStrike" dirty="0">
                          <a:effectLst/>
                        </a:rPr>
                        <a:t> компот</a:t>
                      </a:r>
                      <a:endParaRPr lang="bg-BG" sz="1200" b="1" i="0" u="sng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0" marR="9010" marT="9012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200" b="1" u="sng" strike="noStrike" dirty="0">
                          <a:effectLst/>
                        </a:rPr>
                        <a:t>конфитюр</a:t>
                      </a:r>
                      <a:endParaRPr lang="bg-BG" sz="1200" b="1" i="0" u="sng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0" marR="9010" marT="9012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200" b="1" u="sng" strike="noStrike" dirty="0">
                          <a:effectLst/>
                        </a:rPr>
                        <a:t>говеждо в собствен сос</a:t>
                      </a:r>
                      <a:endParaRPr lang="bg-BG" sz="1200" b="1" i="0" u="sng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0" marR="9010" marT="9012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200" b="1" u="sng" strike="noStrike" dirty="0">
                          <a:effectLst/>
                        </a:rPr>
                        <a:t> захар</a:t>
                      </a:r>
                      <a:endParaRPr lang="bg-BG" sz="1200" b="1" i="0" u="sng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0" marR="9010" marT="9012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bg-BG" sz="1200" b="1" u="sng" strike="noStrike" dirty="0">
                          <a:effectLst/>
                        </a:rPr>
                        <a:t> вафли </a:t>
                      </a:r>
                      <a:endParaRPr lang="bg-BG" sz="1200" b="1" i="0" u="sng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010" marR="9010" marT="9012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536593">
                <a:tc>
                  <a:txBody>
                    <a:bodyPr/>
                    <a:lstStyle/>
                    <a:p>
                      <a:pPr algn="l" fontAlgn="b"/>
                      <a:r>
                        <a:rPr lang="bg-BG" sz="1400" b="1" u="none" strike="noStrike" dirty="0">
                          <a:effectLst/>
                        </a:rPr>
                        <a:t>Смолян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2,46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7311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83541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47255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59723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41283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23654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17112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19101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52609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66298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32988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</a:tr>
              <a:tr h="471735">
                <a:tc>
                  <a:txBody>
                    <a:bodyPr/>
                    <a:lstStyle/>
                    <a:p>
                      <a:pPr algn="l" fontAlgn="b"/>
                      <a:r>
                        <a:rPr lang="bg-BG" sz="1400" b="1" u="none" strike="noStrike" dirty="0">
                          <a:effectLst/>
                        </a:rPr>
                        <a:t>София област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4,4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13078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149422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84522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106821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73839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42308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30606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34164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94097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118582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59003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</a:tr>
              <a:tr h="471735">
                <a:tc>
                  <a:txBody>
                    <a:bodyPr/>
                    <a:lstStyle/>
                    <a:p>
                      <a:pPr algn="l" fontAlgn="b"/>
                      <a:r>
                        <a:rPr lang="bg-BG" sz="1400" b="1" u="none" strike="noStrike" dirty="0">
                          <a:effectLst/>
                        </a:rPr>
                        <a:t>Стара Загора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3,8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11301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129047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72996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92255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63770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36539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26433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29506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81265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102412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50957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</a:tr>
              <a:tr h="471735">
                <a:tc>
                  <a:txBody>
                    <a:bodyPr/>
                    <a:lstStyle/>
                    <a:p>
                      <a:pPr algn="l" fontAlgn="b"/>
                      <a:r>
                        <a:rPr lang="bg-BG" sz="1400" b="1" u="none" strike="noStrike" dirty="0" smtClean="0">
                          <a:effectLst/>
                        </a:rPr>
                        <a:t>Търгови-ще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2,44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7248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82861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46871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59237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40947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23462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16972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18946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52181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65759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32720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</a:tr>
              <a:tr h="404976">
                <a:tc>
                  <a:txBody>
                    <a:bodyPr/>
                    <a:lstStyle/>
                    <a:p>
                      <a:pPr algn="l" fontAlgn="b"/>
                      <a:r>
                        <a:rPr lang="bg-BG" sz="1400" b="1" u="none" strike="noStrike" dirty="0">
                          <a:effectLst/>
                        </a:rPr>
                        <a:t>Хасково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3,55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10545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120557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68194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86185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59575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34135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24694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27564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75919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95674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47604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</a:tr>
              <a:tr h="404976">
                <a:tc>
                  <a:txBody>
                    <a:bodyPr/>
                    <a:lstStyle/>
                    <a:p>
                      <a:pPr algn="l" fontAlgn="b"/>
                      <a:r>
                        <a:rPr lang="bg-BG" sz="1400" b="1" u="none" strike="noStrike" dirty="0">
                          <a:effectLst/>
                        </a:rPr>
                        <a:t>Шумен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3,66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10882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124292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70307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88856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61421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35193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25459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28419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78271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98639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49080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</a:tr>
              <a:tr h="404976">
                <a:tc>
                  <a:txBody>
                    <a:bodyPr/>
                    <a:lstStyle/>
                    <a:p>
                      <a:pPr algn="l" fontAlgn="b"/>
                      <a:r>
                        <a:rPr lang="bg-BG" sz="1400" b="1" u="none" strike="noStrike" dirty="0">
                          <a:effectLst/>
                        </a:rPr>
                        <a:t>Ямбол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2,17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6447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73692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41685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52682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36416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20866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15094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>
                          <a:effectLst/>
                        </a:rPr>
                        <a:t>16849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46407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58483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400" b="1" u="none" strike="noStrike" dirty="0">
                          <a:effectLst/>
                        </a:rPr>
                        <a:t>29099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10" marR="9010" marT="9012" marB="0"/>
                </a:tc>
              </a:tr>
            </a:tbl>
          </a:graphicData>
        </a:graphic>
      </p:graphicFrame>
      <p:sp>
        <p:nvSpPr>
          <p:cNvPr id="7" name="Title 1"/>
          <p:cNvSpPr txBox="1">
            <a:spLocks noGrp="1"/>
          </p:cNvSpPr>
          <p:nvPr>
            <p:ph type="title"/>
          </p:nvPr>
        </p:nvSpPr>
        <p:spPr>
          <a:xfrm>
            <a:off x="936625" y="34925"/>
            <a:ext cx="8229600" cy="731838"/>
          </a:xfrm>
        </p:spPr>
        <p:txBody>
          <a:bodyPr/>
          <a:lstStyle/>
          <a:p>
            <a:r>
              <a:rPr lang="bg-BG" altLang="bg-BG" sz="2000" i="1" u="sng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РАЗПРЕДЕЛЕНИЕ НА ПАКЕТИ ХРАНИ- 2016</a:t>
            </a:r>
            <a:br>
              <a:rPr lang="bg-BG" altLang="bg-BG" sz="2000" i="1" u="sng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bg-BG" altLang="bg-BG" sz="2000" i="1" u="sng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ОСНОВНА ЦЕЛЕВА ГРУПА – чл.4, ал.1</a:t>
            </a:r>
            <a:endParaRPr lang="bg-BG" altLang="bg-BG" smtClean="0"/>
          </a:p>
        </p:txBody>
      </p:sp>
      <p:pic>
        <p:nvPicPr>
          <p:cNvPr id="2368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33338"/>
            <a:ext cx="141446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>
            <a:spLocks noChangeArrowheads="1"/>
          </p:cNvSpPr>
          <p:nvPr/>
        </p:nvSpPr>
        <p:spPr bwMode="auto">
          <a:xfrm>
            <a:off x="1508125" y="120650"/>
            <a:ext cx="76358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bg-BG" altLang="bg-BG" sz="2400" i="1" u="sng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Какво трябва да предприемем</a:t>
            </a:r>
            <a:endParaRPr lang="bg-BG" altLang="bg-BG" sz="2400" b="0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1414463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60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848600" y="6477000"/>
            <a:ext cx="838200" cy="152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1F19AB9-8BF8-48C9-A1AF-6C8DEF6532C6}" type="slidenum">
              <a:rPr lang="bg-BG" altLang="bg-BG" sz="1400" b="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bg-BG" altLang="bg-BG" sz="1400" b="0" smtClean="0">
              <a:solidFill>
                <a:srgbClr val="000000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-15875" y="1112838"/>
            <a:ext cx="9159875" cy="6247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623888" indent="-260350"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bg-BG" altLang="bg-BG" sz="20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тридневен срок </a:t>
            </a:r>
            <a:r>
              <a:rPr lang="bg-BG" altLang="bg-BG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приключване на обучението да се актуализира информацията за броя на лицата от основната целева група :</a:t>
            </a:r>
          </a:p>
          <a:p>
            <a:pPr marL="363538" indent="0" algn="just">
              <a:spcBef>
                <a:spcPts val="600"/>
              </a:spcBef>
              <a:buNone/>
            </a:pPr>
            <a:endParaRPr lang="bg-BG" altLang="bg-BG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3538" indent="0" algn="just">
              <a:spcBef>
                <a:spcPts val="600"/>
              </a:spcBef>
              <a:buNone/>
            </a:pPr>
            <a:r>
              <a:rPr lang="bg-BG" altLang="bg-BG" sz="2000" u="sng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Първа група – срок до 22.11.2016.</a:t>
            </a:r>
          </a:p>
          <a:p>
            <a:pPr marL="363538" indent="0" algn="just">
              <a:spcBef>
                <a:spcPts val="600"/>
              </a:spcBef>
              <a:buNone/>
            </a:pPr>
            <a:r>
              <a:rPr lang="bg-BG" altLang="bg-BG" sz="20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Втора група – срок до 24.11.2016г.</a:t>
            </a:r>
          </a:p>
          <a:p>
            <a:pPr marL="363538" indent="0" algn="just">
              <a:spcBef>
                <a:spcPts val="600"/>
              </a:spcBef>
              <a:buNone/>
            </a:pPr>
            <a:r>
              <a:rPr lang="bg-BG" altLang="bg-BG" sz="2000" u="sng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Трета група – срок до 25.11.2016г.</a:t>
            </a:r>
          </a:p>
          <a:p>
            <a:pPr marL="363538" indent="0" algn="just">
              <a:spcBef>
                <a:spcPts val="600"/>
              </a:spcBef>
              <a:buNone/>
            </a:pPr>
            <a:r>
              <a:rPr lang="bg-BG" altLang="bg-BG" sz="20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Четвърта група – срок до 29.11.2016г.</a:t>
            </a: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bg-BG" altLang="bg-BG" sz="2000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Данните се предоставят от експертите от Д“СП“ на експерта от РДСП – за обобщаване.</a:t>
            </a:r>
          </a:p>
          <a:p>
            <a:pPr marL="363538" indent="0" algn="just">
              <a:spcBef>
                <a:spcPts val="600"/>
              </a:spcBef>
              <a:buNone/>
            </a:pPr>
            <a:endParaRPr lang="bg-BG" altLang="bg-BG" sz="2000" u="sng" dirty="0" smtClean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bg-BG" altLang="bg-BG" sz="20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Обобщената информация в сроковете по- горе се изпраща на следните електронни адреси:</a:t>
            </a:r>
          </a:p>
          <a:p>
            <a:pPr marL="363538" indent="0" algn="just">
              <a:spcBef>
                <a:spcPts val="600"/>
              </a:spcBef>
              <a:buNone/>
            </a:pPr>
            <a:r>
              <a:rPr lang="en-US" altLang="bg-BG" sz="2000" u="sng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  <a:hlinkClick r:id="rId3"/>
              </a:rPr>
              <a:t>m.lukanova@asp.government.bg</a:t>
            </a:r>
            <a:r>
              <a:rPr lang="bg-BG" altLang="bg-BG" sz="2000" u="sng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и</a:t>
            </a:r>
          </a:p>
          <a:p>
            <a:pPr marL="363538" indent="0" algn="just">
              <a:spcBef>
                <a:spcPts val="600"/>
              </a:spcBef>
              <a:buNone/>
            </a:pPr>
            <a:r>
              <a:rPr lang="en-US" altLang="bg-BG" sz="2000" u="sng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  <a:hlinkClick r:id="rId4"/>
              </a:rPr>
              <a:t>g.filipova@asp.government.bg</a:t>
            </a:r>
            <a:endParaRPr lang="en-US" altLang="bg-BG" sz="2000" u="sng" dirty="0" smtClean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3538" indent="0" algn="just">
              <a:spcBef>
                <a:spcPts val="600"/>
              </a:spcBef>
              <a:buNone/>
            </a:pPr>
            <a:endParaRPr lang="en-US" altLang="bg-BG" sz="2000" u="sng" dirty="0" smtClean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600"/>
              </a:spcBef>
              <a:buFont typeface="Wingdings" pitchFamily="2" charset="2"/>
              <a:buNone/>
            </a:pPr>
            <a:endParaRPr lang="bg-BG" altLang="bg-BG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91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>
            <a:spLocks noChangeArrowheads="1"/>
          </p:cNvSpPr>
          <p:nvPr/>
        </p:nvSpPr>
        <p:spPr bwMode="auto">
          <a:xfrm>
            <a:off x="1508125" y="120650"/>
            <a:ext cx="76358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bg-BG" altLang="bg-BG" sz="2400" i="1" u="sng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Какво трябва да предприемем</a:t>
            </a:r>
            <a:endParaRPr lang="bg-BG" altLang="bg-BG" sz="2400" b="0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1414463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60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848600" y="6477000"/>
            <a:ext cx="838200" cy="152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1F19AB9-8BF8-48C9-A1AF-6C8DEF6532C6}" type="slidenum">
              <a:rPr lang="bg-BG" altLang="bg-BG" sz="1400" b="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bg-BG" altLang="bg-BG" sz="1400" b="0" smtClean="0">
              <a:solidFill>
                <a:srgbClr val="000000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-15875" y="1112838"/>
            <a:ext cx="9159875" cy="5478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623888" indent="-260350"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bg-BG" altLang="bg-BG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След обобщаване на данните УО ще направи разпределение на съдържанието и количеството хранителни продукти в пакетите.</a:t>
            </a:r>
          </a:p>
          <a:p>
            <a:pPr marL="363538" indent="0" algn="just">
              <a:spcBef>
                <a:spcPts val="600"/>
              </a:spcBef>
              <a:buNone/>
            </a:pPr>
            <a:endParaRPr lang="bg-BG" altLang="bg-BG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bg-BG" altLang="bg-BG" sz="20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срок до </a:t>
            </a:r>
            <a:r>
              <a:rPr lang="bg-BG" altLang="bg-BG" sz="2000" u="sng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16.12.2016г. </a:t>
            </a:r>
            <a:r>
              <a:rPr lang="bg-BG" altLang="bg-BG" sz="2000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bg-BG" altLang="bg-BG" sz="2000" u="sng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списъци на лицата от основната целева група, съгласно образец, предоставен от УО. </a:t>
            </a:r>
            <a:endParaRPr lang="bg-BG" altLang="bg-BG" sz="2000" u="sng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3538" indent="0" algn="just">
              <a:spcBef>
                <a:spcPts val="600"/>
              </a:spcBef>
              <a:buNone/>
            </a:pPr>
            <a:endParaRPr lang="en-US" altLang="bg-BG" sz="2000" u="sng" dirty="0" smtClean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3538" indent="0" algn="just">
              <a:spcBef>
                <a:spcPts val="600"/>
              </a:spcBef>
              <a:buNone/>
            </a:pPr>
            <a:r>
              <a:rPr lang="bg-BG" altLang="bg-BG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Въз основа на актуализираните данни за реалния брой на лицата от основната целева група ще се предприемат действия от страна на УО </a:t>
            </a:r>
            <a:r>
              <a:rPr lang="bg-BG" altLang="bg-BG" sz="2000" u="sng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 установяване в максимална степен на единен подход за разпределяне на закупените, но нераздадени хранителни продукти на лицата от допълнителната целева група</a:t>
            </a:r>
            <a:r>
              <a:rPr lang="bg-BG" altLang="bg-BG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bg-BG" altLang="bg-B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600"/>
              </a:spcBef>
              <a:buFont typeface="Wingdings" pitchFamily="2" charset="2"/>
              <a:buNone/>
            </a:pPr>
            <a:endParaRPr lang="bg-BG" altLang="bg-B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600"/>
              </a:spcBef>
              <a:buFont typeface="Wingdings" pitchFamily="2" charset="2"/>
              <a:buNone/>
            </a:pPr>
            <a:endParaRPr lang="bg-BG" altLang="bg-BG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56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>
            <a:spLocks noChangeArrowheads="1"/>
          </p:cNvSpPr>
          <p:nvPr/>
        </p:nvSpPr>
        <p:spPr bwMode="auto">
          <a:xfrm>
            <a:off x="1508125" y="120650"/>
            <a:ext cx="76358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bg-BG" altLang="bg-BG" sz="2400" i="1" u="sng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Какво трябва да предприемем</a:t>
            </a:r>
            <a:endParaRPr lang="bg-BG" altLang="bg-BG" sz="2400" b="0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1414463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60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848600" y="6477000"/>
            <a:ext cx="838200" cy="152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1F19AB9-8BF8-48C9-A1AF-6C8DEF6532C6}" type="slidenum">
              <a:rPr lang="bg-BG" altLang="bg-BG" sz="1400" b="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FontTx/>
                <a:buNone/>
              </a:pPr>
              <a:t>23</a:t>
            </a:fld>
            <a:endParaRPr lang="bg-BG" altLang="bg-BG" sz="1400" b="0" smtClean="0">
              <a:solidFill>
                <a:srgbClr val="000000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-15875" y="980728"/>
            <a:ext cx="9159875" cy="7648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623888" indent="-260350"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363538" indent="0" algn="just">
              <a:spcBef>
                <a:spcPts val="600"/>
              </a:spcBef>
              <a:buNone/>
            </a:pPr>
            <a:r>
              <a:rPr lang="bg-BG" altLang="bg-BG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А</a:t>
            </a:r>
            <a:r>
              <a:rPr lang="bg-BG" altLang="bg-BG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нгажиментите за РДСП и Д“СП“ по отношение на продуктите, които  ще останат неполучени и след формиране на списъците за допълнителната целева група, произтичат от чл. 4, ал.4 и ал.5 от Наредбата и следват логиката на Указание на УО с  Изх.</a:t>
            </a:r>
            <a:r>
              <a:rPr lang="en-US" altLang="bg-BG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 9100-69/08.04.2016</a:t>
            </a:r>
            <a:r>
              <a:rPr lang="bg-BG" altLang="bg-BG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algn="just">
              <a:spcBef>
                <a:spcPts val="600"/>
              </a:spcBef>
              <a:buFontTx/>
              <a:buChar char="-"/>
            </a:pPr>
            <a:r>
              <a:rPr lang="bg-BG" altLang="bg-BG" sz="2000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становищата се изготвят от отговорните служители от Д“СП“, </a:t>
            </a:r>
            <a:r>
              <a:rPr lang="bg-BG" altLang="bg-BG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съгласно Заповед РД01-1185/09.11.2016г.</a:t>
            </a:r>
          </a:p>
          <a:p>
            <a:pPr algn="just">
              <a:spcBef>
                <a:spcPts val="600"/>
              </a:spcBef>
              <a:buFontTx/>
              <a:buChar char="-"/>
            </a:pPr>
            <a:r>
              <a:rPr lang="bg-BG" altLang="bg-BG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съгласуват се от отговорния служител от РДСП, </a:t>
            </a:r>
            <a:r>
              <a:rPr lang="bg-BG" altLang="bg-BG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съгласно Заповед РД01-1185/09.11.2016г.</a:t>
            </a:r>
          </a:p>
          <a:p>
            <a:pPr algn="just">
              <a:spcBef>
                <a:spcPts val="600"/>
              </a:spcBef>
              <a:buFontTx/>
              <a:buChar char="-"/>
            </a:pPr>
            <a:r>
              <a:rPr lang="bg-BG" altLang="bg-BG" sz="2000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утвърждават се от директора на РДСП, с гриф „УТВЪРДИЛ“ в горния десен ъгъл на становището.</a:t>
            </a:r>
          </a:p>
          <a:p>
            <a:pPr algn="just">
              <a:spcBef>
                <a:spcPts val="600"/>
              </a:spcBef>
              <a:buFontTx/>
              <a:buChar char="-"/>
            </a:pPr>
            <a:r>
              <a:rPr lang="bg-BG" altLang="bg-BG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изпращат се сканирани по електронна поща на УО. Оригиналите се съхраняват в РДСП и Д“СП“.</a:t>
            </a:r>
          </a:p>
          <a:p>
            <a:pPr algn="just">
              <a:spcBef>
                <a:spcPts val="600"/>
              </a:spcBef>
              <a:buFontTx/>
              <a:buChar char="-"/>
            </a:pPr>
            <a:r>
              <a:rPr lang="bg-BG" altLang="bg-BG" sz="2000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съгласуват се от УО по утвърдена процедура.</a:t>
            </a:r>
          </a:p>
          <a:p>
            <a:pPr algn="just">
              <a:spcBef>
                <a:spcPts val="600"/>
              </a:spcBef>
              <a:buFontTx/>
              <a:buChar char="-"/>
            </a:pPr>
            <a:r>
              <a:rPr lang="bg-BG" altLang="bg-BG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РДСП получава информация за съгласуването по електронна поща.</a:t>
            </a:r>
          </a:p>
          <a:p>
            <a:pPr marL="363538" indent="0" algn="just">
              <a:spcBef>
                <a:spcPts val="600"/>
              </a:spcBef>
              <a:buNone/>
            </a:pPr>
            <a:endParaRPr lang="bg-BG" altLang="bg-BG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600"/>
              </a:spcBef>
              <a:buFontTx/>
              <a:buChar char="-"/>
            </a:pPr>
            <a:endParaRPr lang="bg-BG" altLang="bg-BG" sz="2000" dirty="0" smtClean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600"/>
              </a:spcBef>
              <a:buFontTx/>
              <a:buChar char="-"/>
            </a:pPr>
            <a:endParaRPr lang="bg-BG" altLang="bg-BG" sz="2000" dirty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600"/>
              </a:spcBef>
              <a:buFont typeface="Wingdings" pitchFamily="2" charset="2"/>
              <a:buNone/>
            </a:pPr>
            <a:endParaRPr lang="bg-BG" altLang="bg-B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ts val="600"/>
              </a:spcBef>
              <a:buFont typeface="Wingdings" pitchFamily="2" charset="2"/>
              <a:buNone/>
            </a:pPr>
            <a:endParaRPr lang="bg-BG" altLang="bg-BG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813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A726A9E-970E-4890-A0C1-03F1FE24F34A}" type="slidenum">
              <a:rPr lang="bg-BG" altLang="bg-BG" sz="1400" b="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FontTx/>
                <a:buNone/>
              </a:pPr>
              <a:t>24</a:t>
            </a:fld>
            <a:endParaRPr lang="bg-BG" altLang="bg-BG" sz="1400" b="0" smtClean="0">
              <a:solidFill>
                <a:srgbClr val="000000"/>
              </a:solidFill>
            </a:endParaRPr>
          </a:p>
        </p:txBody>
      </p:sp>
      <p:pic>
        <p:nvPicPr>
          <p:cNvPr id="3584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33338"/>
            <a:ext cx="1089025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131954" y="145256"/>
            <a:ext cx="7594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 marL="342900" indent="-342900" algn="l" eaLnBrk="1" hangingPunct="1"/>
            <a:r>
              <a:rPr lang="bg-BG" altLang="bg-BG" sz="2000" i="1" u="sng" kern="0" dirty="0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КОЙ ИМА ПРАВО НА ТОПЪЛ ОБЯД 2016</a:t>
            </a:r>
            <a:br>
              <a:rPr lang="bg-BG" altLang="bg-BG" sz="2000" i="1" u="sng" kern="0" dirty="0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bg-BG" altLang="bg-BG" sz="2000" i="1" u="sng" kern="0" dirty="0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ОСНОВНА ЦЕЛЕВА ГРУПА – чл.5, ал.1</a:t>
            </a:r>
            <a:endParaRPr lang="bg-BG" altLang="bg-BG" sz="2000" i="1" kern="0" dirty="0" smtClean="0">
              <a:solidFill>
                <a:srgbClr val="33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836612"/>
            <a:ext cx="8784976" cy="5904756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bg-BG" sz="20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Лица и семейства, обект на месечно подпомагане – чл. 9 от ППЗСП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bg-BG" sz="2000" dirty="0" smtClean="0">
                <a:solidFill>
                  <a:srgbClr val="C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Лица с доказана липса на доходи и близки, които да се грижат за тях, установено от съответната дирекция „Социално подпомагане“;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bg-BG" sz="20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Самотно живеещи лица </a:t>
            </a:r>
            <a:r>
              <a:rPr lang="bg-BG" sz="2000" dirty="0" smtClean="0">
                <a:solidFill>
                  <a:srgbClr val="C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семейства</a:t>
            </a:r>
            <a:r>
              <a:rPr lang="bg-BG" sz="20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които не могат да се издържат чрез имуществото си или труда си и получават пенсии в минимални размери - за осигурителен стаж и възраст; за инвалидност; наследствени пенсии; пенсии, несвързани с трудова дейност</a:t>
            </a:r>
            <a:endParaRPr lang="en-US" sz="2000" dirty="0" smtClean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bg-BG" sz="2000" dirty="0" smtClean="0">
                <a:solidFill>
                  <a:srgbClr val="C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Скитащи и бездомни деца и лица.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bg-BG" sz="20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Лица от уязвими групи - граждани на трети страни, по смисъла на § 1., т.17 от Допълнителни разпоредби от Закона за убежището и бежанците. </a:t>
            </a:r>
          </a:p>
          <a:p>
            <a:endParaRPr lang="bg-BG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A726A9E-970E-4890-A0C1-03F1FE24F34A}" type="slidenum">
              <a:rPr lang="bg-BG" altLang="bg-BG" sz="1400" b="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FontTx/>
                <a:buNone/>
              </a:pPr>
              <a:t>25</a:t>
            </a:fld>
            <a:endParaRPr lang="bg-BG" altLang="bg-BG" sz="1400" b="0" smtClean="0">
              <a:solidFill>
                <a:srgbClr val="000000"/>
              </a:solidFill>
            </a:endParaRPr>
          </a:p>
        </p:txBody>
      </p:sp>
      <p:pic>
        <p:nvPicPr>
          <p:cNvPr id="3584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33338"/>
            <a:ext cx="1089025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131954" y="145256"/>
            <a:ext cx="7594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 marL="342900" indent="-342900" algn="l" eaLnBrk="1" hangingPunct="1"/>
            <a:r>
              <a:rPr lang="bg-BG" altLang="bg-BG" sz="2000" i="1" u="sng" kern="0" dirty="0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КОЙ ИМА ПРАВО НА ТОПЪЛ ОБЯД 2016</a:t>
            </a:r>
            <a:br>
              <a:rPr lang="bg-BG" altLang="bg-BG" sz="2000" i="1" u="sng" kern="0" dirty="0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bg-BG" altLang="bg-BG" sz="2000" i="1" u="sng" kern="0" dirty="0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ОСНОВНА ЦЕЛЕВА ГРУПА – чл.5, ал.1</a:t>
            </a:r>
            <a:endParaRPr lang="bg-BG" altLang="bg-BG" sz="2000" i="1" kern="0" dirty="0" smtClean="0">
              <a:solidFill>
                <a:srgbClr val="33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836612"/>
            <a:ext cx="8784976" cy="5904756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bg-BG" sz="20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Лица и семейства, обект на месечно подпомагане – чл. 9 от ППЗСП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bg-BG" sz="2000" dirty="0" smtClean="0">
                <a:solidFill>
                  <a:srgbClr val="C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Лица с доказана липса на доходи и близки, които да се грижат за тях, установено от съответната дирекция „Социално подпомагане“;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bg-BG" sz="20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Самотно живеещи лица </a:t>
            </a:r>
            <a:r>
              <a:rPr lang="bg-BG" sz="2000" dirty="0" smtClean="0">
                <a:solidFill>
                  <a:srgbClr val="C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семейства</a:t>
            </a:r>
            <a:r>
              <a:rPr lang="bg-BG" sz="20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които не могат да се издържат чрез имуществото си или труда си и получават пенсии в минимални размери - за осигурителен стаж и възраст; за инвалидност; наследствени пенсии; пенсии, несвързани с трудова дейностСкитащи и бездомни деца и лица.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bg-BG" sz="2000" dirty="0" smtClean="0">
                <a:solidFill>
                  <a:srgbClr val="C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Лица от уязвими групи - граждани на трети страни, по смисъла на § 1., т.17 от Допълнителни разпоредби от Закона за убежището и бежанците</a:t>
            </a:r>
            <a:r>
              <a:rPr lang="bg-BG" sz="20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endParaRPr lang="bg-BG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609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A726A9E-970E-4890-A0C1-03F1FE24F34A}" type="slidenum">
              <a:rPr lang="bg-BG" altLang="bg-BG" sz="1400" b="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FontTx/>
                <a:buNone/>
              </a:pPr>
              <a:t>26</a:t>
            </a:fld>
            <a:endParaRPr lang="bg-BG" altLang="bg-BG" sz="1400" b="0" smtClean="0">
              <a:solidFill>
                <a:srgbClr val="000000"/>
              </a:solidFill>
            </a:endParaRPr>
          </a:p>
        </p:txBody>
      </p:sp>
      <p:pic>
        <p:nvPicPr>
          <p:cNvPr id="3584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33338"/>
            <a:ext cx="1089025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131954" y="145256"/>
            <a:ext cx="7594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 marL="342900" indent="-342900" algn="l" eaLnBrk="1" hangingPunct="1"/>
            <a:r>
              <a:rPr lang="bg-BG" altLang="bg-BG" sz="2000" i="1" u="sng" kern="0" dirty="0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КАКВИ СА НАЙ-ЧЕСТО СРЕЩАНИТЕ ПРОБЛЕМИ</a:t>
            </a:r>
            <a:endParaRPr lang="bg-BG" altLang="bg-BG" sz="2000" i="1" kern="0" dirty="0" smtClean="0">
              <a:solidFill>
                <a:srgbClr val="33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Action Button: End 2">
            <a:hlinkClick r:id="" action="ppaction://hlinkshowjump?jump=lastslide" highlightClick="1"/>
          </p:cNvPr>
          <p:cNvSpPr/>
          <p:nvPr/>
        </p:nvSpPr>
        <p:spPr>
          <a:xfrm>
            <a:off x="3402690" y="1844824"/>
            <a:ext cx="1944216" cy="3096344"/>
          </a:xfrm>
          <a:prstGeom prst="actionButtonEnd">
            <a:avLst/>
          </a:prstGeom>
          <a:solidFill>
            <a:srgbClr val="FAF4A8"/>
          </a:solidFill>
          <a:ln>
            <a:solidFill>
              <a:srgbClr val="FF0000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" name="Oval 3"/>
          <p:cNvSpPr/>
          <p:nvPr/>
        </p:nvSpPr>
        <p:spPr>
          <a:xfrm>
            <a:off x="1547663" y="2649488"/>
            <a:ext cx="1830649" cy="165233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Активни общини</a:t>
            </a:r>
            <a:endParaRPr lang="bg-BG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29240" y="4709020"/>
            <a:ext cx="2088233" cy="172819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b="1" dirty="0" smtClean="0">
                <a:solidFill>
                  <a:schemeClr val="tx1"/>
                </a:solidFill>
              </a:rPr>
              <a:t>Капацитет за обслужване на голям брой хора</a:t>
            </a:r>
            <a:endParaRPr lang="bg-BG" b="1" dirty="0">
              <a:solidFill>
                <a:schemeClr val="tx1"/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5436097" y="2420889"/>
            <a:ext cx="2088231" cy="1880930"/>
          </a:xfrm>
          <a:prstGeom prst="ellips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bg-BG" sz="24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Д“СП“</a:t>
            </a:r>
            <a:endParaRPr lang="bg-BG" sz="24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1201469" y="1772816"/>
            <a:ext cx="0" cy="648072"/>
          </a:xfrm>
          <a:prstGeom prst="straightConnector1">
            <a:avLst/>
          </a:prstGeom>
          <a:ln>
            <a:solidFill>
              <a:schemeClr val="tx1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-14808" y="1032372"/>
            <a:ext cx="2088233" cy="162490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b="1" dirty="0" smtClean="0">
                <a:solidFill>
                  <a:schemeClr val="tx1"/>
                </a:solidFill>
              </a:rPr>
              <a:t>Данни за нуждаещи се лица</a:t>
            </a:r>
            <a:endParaRPr lang="bg-BG" b="1" dirty="0">
              <a:solidFill>
                <a:schemeClr val="tx1"/>
              </a:solidFill>
            </a:endParaRPr>
          </a:p>
        </p:txBody>
      </p:sp>
      <p:cxnSp>
        <p:nvCxnSpPr>
          <p:cNvPr id="18" name="Straight Arrow Connector 17"/>
          <p:cNvCxnSpPr>
            <a:stCxn id="14" idx="6"/>
            <a:endCxn id="4" idx="0"/>
          </p:cNvCxnSpPr>
          <p:nvPr/>
        </p:nvCxnSpPr>
        <p:spPr>
          <a:xfrm>
            <a:off x="2073425" y="1844824"/>
            <a:ext cx="389563" cy="804664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4" idx="4"/>
            <a:endCxn id="8" idx="7"/>
          </p:cNvCxnSpPr>
          <p:nvPr/>
        </p:nvCxnSpPr>
        <p:spPr>
          <a:xfrm flipH="1">
            <a:off x="1811658" y="4301818"/>
            <a:ext cx="651330" cy="66029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8" name="Action Button: Help 35847">
            <a:hlinkClick r:id="" action="ppaction://noaction" highlightClick="1"/>
          </p:cNvPr>
          <p:cNvSpPr/>
          <p:nvPr/>
        </p:nvSpPr>
        <p:spPr>
          <a:xfrm>
            <a:off x="6660232" y="4941168"/>
            <a:ext cx="1922306" cy="1584275"/>
          </a:xfrm>
          <a:prstGeom prst="actionButtonHel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80110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A726A9E-970E-4890-A0C1-03F1FE24F34A}" type="slidenum">
              <a:rPr lang="bg-BG" altLang="bg-BG" sz="1400" b="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FontTx/>
                <a:buNone/>
              </a:pPr>
              <a:t>27</a:t>
            </a:fld>
            <a:endParaRPr lang="bg-BG" altLang="bg-BG" sz="1400" b="0" smtClean="0">
              <a:solidFill>
                <a:srgbClr val="000000"/>
              </a:solidFill>
            </a:endParaRPr>
          </a:p>
        </p:txBody>
      </p:sp>
      <p:pic>
        <p:nvPicPr>
          <p:cNvPr id="3584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33338"/>
            <a:ext cx="1089025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131954" y="145256"/>
            <a:ext cx="7594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 marL="342900" indent="-342900" algn="l" eaLnBrk="1" hangingPunct="1"/>
            <a:r>
              <a:rPr lang="bg-BG" altLang="bg-BG" sz="2000" i="1" u="sng" kern="0" dirty="0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ДА СИ ПРИПОМНИМ</a:t>
            </a:r>
            <a:endParaRPr lang="bg-BG" altLang="bg-BG" sz="2000" i="1" kern="0" dirty="0" smtClean="0">
              <a:solidFill>
                <a:srgbClr val="33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836612"/>
            <a:ext cx="8784976" cy="5904756"/>
          </a:xfrm>
        </p:spPr>
        <p:txBody>
          <a:bodyPr/>
          <a:lstStyle/>
          <a:p>
            <a:pPr algn="just" eaLnBrk="1" hangingPunct="1">
              <a:buFontTx/>
              <a:buChar char="-"/>
            </a:pPr>
            <a:r>
              <a:rPr lang="bg-BG" altLang="bg-BG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Прилагане на индивидуален подход и овластяване за индивидуална преценка за нуждите от подпомагане </a:t>
            </a:r>
            <a:r>
              <a:rPr lang="bg-BG" altLang="bg-BG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програмата</a:t>
            </a:r>
          </a:p>
          <a:p>
            <a:pPr marL="0" indent="0" algn="just" eaLnBrk="1" hangingPunct="1">
              <a:buNone/>
            </a:pPr>
            <a:endParaRPr lang="bg-BG" altLang="bg-BG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>
              <a:buFontTx/>
              <a:buChar char="-"/>
            </a:pPr>
            <a:r>
              <a:rPr lang="bg-BG" altLang="bg-BG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раво </a:t>
            </a:r>
            <a:r>
              <a:rPr lang="ru-RU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достъп до подпомагане по 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оперативната програма </a:t>
            </a:r>
            <a:r>
              <a:rPr lang="ru-RU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имат лица, семейства, домакинства или групи, съставени от лица, чиито ниски доходи и нужда от подпомагане са установени въз основа 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 </a:t>
            </a:r>
            <a:r>
              <a:rPr lang="ru-RU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обективни критерии, регламентирани 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ЗСП, ЗЗД </a:t>
            </a:r>
            <a:r>
              <a:rPr lang="ru-RU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ЗСПД </a:t>
            </a:r>
            <a:r>
              <a:rPr lang="ru-RU" sz="20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чл.3 от Наредбата.</a:t>
            </a:r>
          </a:p>
          <a:p>
            <a:pPr marL="0" indent="0" algn="just" eaLnBrk="1" hangingPunct="1">
              <a:buNone/>
            </a:pPr>
            <a:endParaRPr lang="ru-RU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1" hangingPunct="1">
              <a:buFontTx/>
              <a:buChar char="-"/>
            </a:pPr>
            <a:r>
              <a:rPr lang="bg-BG" sz="20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„Ниски доходи“ за целите на наредбата са всички брутни приходи,съгласно § 1., </a:t>
            </a:r>
            <a:r>
              <a:rPr lang="bg-BG" sz="20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т.9 </a:t>
            </a:r>
            <a:r>
              <a:rPr lang="bg-BG" sz="20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 Допълнителни разпоредби на ППЗСП, чийто размер не надвишава официалната линия на бедност за страната за съответната година</a:t>
            </a:r>
          </a:p>
        </p:txBody>
      </p:sp>
    </p:spTree>
    <p:extLst>
      <p:ext uri="{BB962C8B-B14F-4D97-AF65-F5344CB8AC3E}">
        <p14:creationId xmlns:p14="http://schemas.microsoft.com/office/powerpoint/2010/main" val="28277262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0"/>
            <a:ext cx="1414463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848600" y="6477000"/>
            <a:ext cx="838200" cy="152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8B9FEDC4-9628-4E5F-A896-BF935F6E44FF}" type="slidenum">
              <a:rPr lang="bg-BG" altLang="bg-BG" sz="1400" b="0" smtClean="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28</a:t>
            </a:fld>
            <a:endParaRPr lang="bg-BG" altLang="bg-BG" sz="1400" b="0" smtClean="0">
              <a:solidFill>
                <a:srgbClr val="000000"/>
              </a:solidFill>
            </a:endParaRPr>
          </a:p>
        </p:txBody>
      </p:sp>
      <p:sp>
        <p:nvSpPr>
          <p:cNvPr id="14340" name="Text Box 22"/>
          <p:cNvSpPr txBox="1">
            <a:spLocks noChangeArrowheads="1"/>
          </p:cNvSpPr>
          <p:nvPr/>
        </p:nvSpPr>
        <p:spPr bwMode="auto">
          <a:xfrm>
            <a:off x="611188" y="1628775"/>
            <a:ext cx="7848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bg-BG" altLang="bg-BG" sz="3400">
                <a:solidFill>
                  <a:schemeClr val="accent2"/>
                </a:solidFill>
                <a:latin typeface="Georgia" pitchFamily="18" charset="0"/>
              </a:rPr>
              <a:t>БЛАГОДАРЯ ЗА ВНИМАНИЕТО</a:t>
            </a:r>
            <a:r>
              <a:rPr lang="bg-BG" altLang="bg-BG" sz="3400">
                <a:solidFill>
                  <a:schemeClr val="accent2"/>
                </a:solidFill>
                <a:latin typeface="Calibri" pitchFamily="34" charset="0"/>
              </a:rPr>
              <a:t>!</a:t>
            </a: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533400" y="2749550"/>
            <a:ext cx="8229600" cy="250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bg-BG" altLang="bg-BG" sz="25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АГЕНЦИЯ ЗА СОЦИАЛНО ПОДПОМАГАНЕ</a:t>
            </a:r>
            <a:r>
              <a:rPr lang="en-US" altLang="bg-BG" sz="2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   </a:t>
            </a:r>
            <a:endParaRPr lang="bg-BG" altLang="bg-BG" sz="2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  <a:p>
            <a:pPr algn="ctr" eaLnBrk="1" hangingPunct="1">
              <a:defRPr/>
            </a:pPr>
            <a:r>
              <a:rPr lang="bg-BG" altLang="bg-BG" sz="2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     </a:t>
            </a:r>
            <a:endParaRPr lang="en-US" altLang="bg-BG" sz="2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  <a:p>
            <a:pPr algn="ctr" eaLnBrk="1" hangingPunct="1">
              <a:defRPr/>
            </a:pPr>
            <a:r>
              <a:rPr lang="bg-BG" altLang="bg-BG" sz="2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</a:t>
            </a:r>
            <a:r>
              <a:rPr lang="en-US" altLang="bg-BG" sz="2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 </a:t>
            </a:r>
            <a:r>
              <a:rPr lang="bg-BG" altLang="bg-BG" sz="2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0</a:t>
            </a:r>
            <a:r>
              <a:rPr lang="en-US" altLang="bg-BG" sz="2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2 </a:t>
            </a:r>
            <a:r>
              <a:rPr lang="bg-BG" altLang="bg-BG" sz="2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/ </a:t>
            </a:r>
            <a:r>
              <a:rPr lang="en-US" altLang="bg-BG" sz="2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8119 </a:t>
            </a:r>
            <a:r>
              <a:rPr lang="bg-BG" altLang="bg-BG" sz="2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6</a:t>
            </a:r>
            <a:r>
              <a:rPr lang="en-US" altLang="bg-BG" sz="2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94</a:t>
            </a:r>
            <a:br>
              <a:rPr lang="en-US" altLang="bg-BG" sz="2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</a:br>
            <a:r>
              <a:rPr lang="bg-BG" altLang="bg-BG" sz="2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02/ 8119 689</a:t>
            </a:r>
            <a:endParaRPr lang="en-US" altLang="bg-BG" sz="2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39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8" y="0"/>
            <a:ext cx="1414462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7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848600" y="6477000"/>
            <a:ext cx="838200" cy="152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298FE9A-5BB6-4FA6-9FFB-B15C2B10E5CE}" type="slidenum">
              <a:rPr lang="bg-BG" altLang="bg-BG" sz="1400" b="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bg-BG" altLang="bg-BG" sz="1400" b="0" smtClean="0">
              <a:solidFill>
                <a:srgbClr val="000000"/>
              </a:solidFill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27000" y="1023938"/>
            <a:ext cx="9017000" cy="593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buFontTx/>
              <a:buChar char="-"/>
            </a:pPr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Насочваме средствата от Фонда за европейско подпомагане на най-нуждаещите се лица за подпомагане с храни като основно материално лишение.</a:t>
            </a:r>
          </a:p>
          <a:p>
            <a:pPr algn="just">
              <a:buFont typeface="Wingdings" pitchFamily="2" charset="2"/>
              <a:buNone/>
            </a:pPr>
            <a:endParaRPr lang="bg-BG" altLang="bg-BG" sz="200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buFontTx/>
              <a:buChar char="-"/>
            </a:pPr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Осигуряваме възможност за разширяване на ефективния обхват на програмите за социално подпомагане.  С </a:t>
            </a:r>
            <a:r>
              <a:rPr lang="bg-BG" altLang="bg-BG" sz="200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осигуряването на основните хранителни продукти за едно домакинство се намалява  най- високия разход за семейния бюджет.</a:t>
            </a:r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 Така средствата могат да се насочат за удовлетворяване на други базови нужди.</a:t>
            </a:r>
          </a:p>
          <a:p>
            <a:pPr algn="just">
              <a:buFontTx/>
              <a:buChar char="-"/>
            </a:pPr>
            <a:endParaRPr lang="bg-BG" altLang="bg-BG" sz="200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buFontTx/>
              <a:buChar char="-"/>
            </a:pPr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Допринасяме за създаване на мрежа от социални трапезарии на територията на цялата страна, които целогодишно да осигуряват топъл обяд на най- нуждаещите се лица.</a:t>
            </a:r>
          </a:p>
          <a:p>
            <a:pPr algn="just">
              <a:buFontTx/>
              <a:buChar char="-"/>
            </a:pPr>
            <a:endParaRPr lang="bg-BG" altLang="bg-BG" sz="20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2339975" y="-1588"/>
            <a:ext cx="6878638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 marL="342900" indent="-342900"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bg-BG" altLang="bg-BG" sz="2400" i="1" u="sng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Как допринасяме за намаляване на бедността</a:t>
            </a:r>
            <a:endParaRPr lang="bg-BG" altLang="bg-BG" sz="2400" i="1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8" y="0"/>
            <a:ext cx="1414462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1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848600" y="6477000"/>
            <a:ext cx="838200" cy="152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A9F4249-7E02-46D5-972C-8D9EC2A3F625}" type="slidenum">
              <a:rPr lang="bg-BG" altLang="bg-BG" sz="1400" b="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bg-BG" altLang="bg-BG" sz="1400" b="0" smtClean="0">
              <a:solidFill>
                <a:srgbClr val="000000"/>
              </a:solidFill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127000" y="1023938"/>
            <a:ext cx="901700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buFontTx/>
              <a:buChar char="-"/>
            </a:pPr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Осигурихме пакети храни за </a:t>
            </a:r>
            <a:r>
              <a:rPr lang="bg-BG" altLang="bg-BG" sz="200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265 000 лица и семейства</a:t>
            </a:r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  <a:p>
            <a:pPr algn="just">
              <a:buFontTx/>
              <a:buChar char="-"/>
            </a:pPr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Осигурихме топъл обяд на повече от </a:t>
            </a:r>
            <a:r>
              <a:rPr lang="bg-BG" altLang="bg-BG" sz="200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8 000 души.</a:t>
            </a:r>
            <a:endParaRPr lang="bg-BG" altLang="bg-BG" sz="20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2339975" y="-1588"/>
            <a:ext cx="6878638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 marL="342900" indent="-342900"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bg-BG" altLang="bg-BG" sz="2400" i="1" u="sng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Как се справихме през 2015г.</a:t>
            </a:r>
            <a:endParaRPr lang="bg-BG" altLang="bg-BG" sz="2400" i="1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200275" y="1628775"/>
            <a:ext cx="68786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 marL="342900" indent="-342900"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bg-BG" altLang="bg-BG" sz="2400" i="1" u="sng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Научени уроци</a:t>
            </a:r>
            <a:endParaRPr lang="bg-BG" altLang="bg-BG" sz="2400" i="1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175" name="Text Box 6"/>
          <p:cNvSpPr txBox="1">
            <a:spLocks noChangeArrowheads="1"/>
          </p:cNvSpPr>
          <p:nvPr/>
        </p:nvSpPr>
        <p:spPr bwMode="auto">
          <a:xfrm>
            <a:off x="61913" y="2390775"/>
            <a:ext cx="9017000" cy="434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buFontTx/>
              <a:buChar char="-"/>
            </a:pPr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От програмирането на обществената поръчка през м.06. 2015г. до реалното раздаване на хранителните продукти през м. 01.2016г. броят на хората, които бяха предвидени за подпомагане значително намаля. </a:t>
            </a:r>
          </a:p>
          <a:p>
            <a:pPr algn="just">
              <a:buFontTx/>
              <a:buChar char="-"/>
            </a:pPr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При първия транш от раздаването голям брой хора не отидоха до пунктовете за раздаване на БЧК.</a:t>
            </a:r>
          </a:p>
          <a:p>
            <a:pPr algn="just">
              <a:buFontTx/>
              <a:buChar char="-"/>
            </a:pPr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Останаха  нераздадени около 28 000 пакета закупени храни и се формираха допълнителни списъци. </a:t>
            </a:r>
            <a:r>
              <a:rPr lang="bg-BG" altLang="bg-BG" sz="2000" u="sng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 данни на БЧК между 5 и 10 на сто от храните остават нераздадени!</a:t>
            </a:r>
          </a:p>
          <a:p>
            <a:pPr algn="just">
              <a:buFontTx/>
              <a:buChar char="-"/>
            </a:pPr>
            <a:r>
              <a:rPr lang="bg-BG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При програмиран ресурс за пакети с храни в размер на </a:t>
            </a:r>
            <a:r>
              <a:rPr lang="bg-BG" altLang="bg-BG" sz="2000" u="sng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24 000 000 лв.  усвоихме малко повече от 13 000 000 лв.</a:t>
            </a:r>
          </a:p>
          <a:p>
            <a:pPr algn="just">
              <a:buFontTx/>
              <a:buChar char="-"/>
            </a:pPr>
            <a:endParaRPr lang="bg-BG" altLang="bg-BG" sz="20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/>
          <p:cNvSpPr txBox="1">
            <a:spLocks noGrp="1"/>
          </p:cNvSpPr>
          <p:nvPr/>
        </p:nvSpPr>
        <p:spPr bwMode="auto">
          <a:xfrm>
            <a:off x="7848600" y="6516688"/>
            <a:ext cx="8382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5FDB95B8-27EC-4403-9B17-BF572A91B609}" type="slidenum">
              <a:rPr lang="bg-BG" altLang="bg-BG" sz="1400" b="0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bg-BG" altLang="bg-BG" sz="1400" b="0">
              <a:solidFill>
                <a:srgbClr val="000000"/>
              </a:solidFill>
            </a:endParaRPr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419475" y="185738"/>
            <a:ext cx="5616575" cy="579437"/>
          </a:xfrm>
        </p:spPr>
        <p:txBody>
          <a:bodyPr/>
          <a:lstStyle/>
          <a:p>
            <a:pPr marL="342900" indent="-342900" eaLnBrk="1" hangingPunct="1"/>
            <a:r>
              <a:rPr lang="bg-BG" altLang="bg-BG" sz="2000" i="1" u="sng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bg-BG" altLang="bg-BG" sz="2000" i="1" u="sng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bg-BG" altLang="bg-BG" sz="2000" i="1" u="sng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КАКВО ПРЕДПРИЕХМЕ</a:t>
            </a:r>
            <a:r>
              <a:rPr lang="bg-BG" altLang="bg-BG" sz="2000" i="1" u="sng" smtClean="0">
                <a:solidFill>
                  <a:srgbClr val="33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bg-BG" altLang="bg-BG" sz="2000" i="1" u="sng" smtClean="0">
                <a:solidFill>
                  <a:srgbClr val="33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bg-BG" altLang="bg-BG" sz="2000" i="1" smtClean="0">
              <a:solidFill>
                <a:srgbClr val="33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33338"/>
            <a:ext cx="141446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87325" y="1989138"/>
            <a:ext cx="8929688" cy="3847207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bg-BG" altLang="bg-BG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нов механизъм  за идентифициране на най- нуждаещите се лица. </a:t>
            </a:r>
          </a:p>
          <a:p>
            <a:pPr algn="just" eaLnBrk="1" hangingPunct="1"/>
            <a:endParaRPr lang="bg-BG" altLang="bg-B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/>
            <a:r>
              <a:rPr lang="bg-BG" altLang="bg-BG" sz="2000" b="1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Целевите групи се определят с Наредба на министъра на труда и социалната политика след анализ на степента на уязвимост и установеното ниво на материални лишения.</a:t>
            </a:r>
          </a:p>
          <a:p>
            <a:pPr algn="just" eaLnBrk="1" hangingPunct="1"/>
            <a:r>
              <a:rPr lang="bg-BG" altLang="bg-BG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  </a:t>
            </a:r>
          </a:p>
          <a:p>
            <a:pPr algn="just" eaLnBrk="1" hangingPunct="1"/>
            <a:r>
              <a:rPr lang="bg-BG" altLang="bg-BG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Основна и допълнителна целева група</a:t>
            </a:r>
          </a:p>
          <a:p>
            <a:pPr algn="just" eaLnBrk="1" hangingPunct="1">
              <a:buFont typeface="Wingdings" pitchFamily="2" charset="2"/>
              <a:buChar char="ü"/>
            </a:pPr>
            <a:endParaRPr lang="bg-BG" altLang="bg-B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/>
            <a:r>
              <a:rPr lang="bg-BG" altLang="bg-BG" sz="2000" b="1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Ключова роля на териториалните поделения на Агенцията за социално подпомагане.</a:t>
            </a:r>
          </a:p>
          <a:p>
            <a:pPr algn="just" eaLnBrk="1" hangingPunct="1">
              <a:buFont typeface="Wingdings" pitchFamily="2" charset="2"/>
              <a:buChar char="ü"/>
            </a:pPr>
            <a:endParaRPr lang="bg-BG" altLang="bg-BG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5563" y="1169988"/>
            <a:ext cx="8831262" cy="40005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bg-BG" altLang="bg-BG" sz="2000" b="1" i="1" u="sng">
                <a:solidFill>
                  <a:srgbClr val="33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ПРОМЯНА В ОПЕРАТИВНАТА ПРОГРАМА - ФЕВРУАРИ 2016</a:t>
            </a:r>
            <a:endParaRPr lang="bg-BG" altLang="bg-BG" sz="2000" u="sn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5"/>
          <p:cNvSpPr txBox="1">
            <a:spLocks noGrp="1"/>
          </p:cNvSpPr>
          <p:nvPr/>
        </p:nvSpPr>
        <p:spPr bwMode="auto">
          <a:xfrm>
            <a:off x="7848600" y="6516688"/>
            <a:ext cx="8382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A3ECB5A1-5673-4354-AEE3-6DD9802AB28B}" type="slidenum">
              <a:rPr lang="bg-BG" altLang="bg-BG" sz="1400" b="0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6</a:t>
            </a:fld>
            <a:endParaRPr lang="bg-BG" altLang="bg-BG" sz="1400" b="0">
              <a:solidFill>
                <a:srgbClr val="000000"/>
              </a:solidFill>
            </a:endParaRPr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419475" y="185738"/>
            <a:ext cx="5616575" cy="579437"/>
          </a:xfrm>
        </p:spPr>
        <p:txBody>
          <a:bodyPr/>
          <a:lstStyle/>
          <a:p>
            <a:pPr marL="342900" indent="-342900" eaLnBrk="1" hangingPunct="1"/>
            <a:r>
              <a:rPr lang="bg-BG" altLang="bg-BG" sz="2000" i="1" u="sng" dirty="0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bg-BG" altLang="bg-BG" sz="2000" i="1" u="sng" dirty="0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bg-BG" altLang="bg-BG" sz="2000" i="1" u="sng" dirty="0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КАКВО ПРЕДПРИЕХМЕ-2016</a:t>
            </a:r>
            <a:r>
              <a:rPr lang="bg-BG" altLang="bg-BG" sz="2000" i="1" u="sng" dirty="0" smtClean="0">
                <a:solidFill>
                  <a:srgbClr val="33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bg-BG" altLang="bg-BG" sz="2000" i="1" u="sng" dirty="0" smtClean="0">
                <a:solidFill>
                  <a:srgbClr val="33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bg-BG" altLang="bg-BG" sz="2000" i="1" dirty="0" smtClean="0">
              <a:solidFill>
                <a:srgbClr val="33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33338"/>
            <a:ext cx="141446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80975" y="1700213"/>
            <a:ext cx="8929688" cy="4770437"/>
          </a:xfrm>
          <a:prstGeom prst="rect">
            <a:avLst/>
          </a:prstGeom>
        </p:spPr>
        <p:txBody>
          <a:bodyPr>
            <a:spAutoFit/>
          </a:bodyPr>
          <a:lstStyle>
            <a:lvl1pPr marL="342900" indent="-34290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buFontTx/>
              <a:buChar char="-"/>
            </a:pPr>
            <a:r>
              <a:rPr lang="bg-BG" altLang="bg-BG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Разработена от експерти на Управляващия орган и съгласувана с ГД „Социално подпомагане“ и ресорните дирекции на МТСП в периода февруари – март 2016г.</a:t>
            </a:r>
          </a:p>
          <a:p>
            <a:pPr algn="just" eaLnBrk="1" hangingPunct="1"/>
            <a:endParaRPr lang="bg-BG" altLang="bg-BG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>
              <a:buFontTx/>
              <a:buChar char="-"/>
            </a:pPr>
            <a:r>
              <a:rPr lang="bg-BG" altLang="bg-BG" sz="2000" b="1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Публикувана за публично обсъждане  до средата на март 2016</a:t>
            </a:r>
          </a:p>
          <a:p>
            <a:pPr algn="just" eaLnBrk="1" hangingPunct="1"/>
            <a:endParaRPr lang="bg-BG" altLang="bg-BG" sz="2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>
              <a:buFontTx/>
              <a:buChar char="-"/>
            </a:pPr>
            <a:r>
              <a:rPr lang="bg-BG" altLang="bg-BG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Утвърдена на присътвено заседание на Комисията по доходи и жизнано равнище.</a:t>
            </a:r>
          </a:p>
          <a:p>
            <a:pPr algn="just" eaLnBrk="1" hangingPunct="1"/>
            <a:endParaRPr lang="bg-BG" altLang="bg-BG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>
              <a:buFontTx/>
              <a:buChar char="-"/>
            </a:pPr>
            <a:r>
              <a:rPr lang="bg-BG" altLang="bg-BG" sz="2000" b="1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Утвърдена от министъра на труда и социлната политика на 04.04.2016</a:t>
            </a:r>
          </a:p>
          <a:p>
            <a:pPr algn="just" eaLnBrk="1" hangingPunct="1"/>
            <a:endParaRPr lang="bg-BG" altLang="bg-BG" sz="2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>
              <a:buFontTx/>
              <a:buChar char="-"/>
            </a:pPr>
            <a:r>
              <a:rPr lang="bg-BG" altLang="bg-BG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Публикувана в Държавен вестник бр.29 от 12.04.2016г.</a:t>
            </a:r>
            <a:endParaRPr lang="bg-BG" altLang="bg-BG" sz="2000" dirty="0"/>
          </a:p>
          <a:p>
            <a:pPr algn="just" eaLnBrk="1" hangingPunct="1">
              <a:buFont typeface="Wingdings" pitchFamily="2" charset="2"/>
              <a:buChar char="ü"/>
            </a:pPr>
            <a:endParaRPr lang="bg-BG" altLang="bg-BG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1268413"/>
            <a:ext cx="8686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 marL="342900" indent="-342900"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bg-BG" altLang="bg-BG" sz="2000" i="1" u="sng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bg-BG" altLang="bg-BG" sz="2000" i="1" u="sng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altLang="bg-BG" sz="2400" i="1" u="sng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Наредба № РД-07-1 от 4 април 2016 г.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bg-BG" altLang="bg-BG" sz="2000" i="1" u="sng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bg-BG" altLang="bg-BG" sz="2000" i="1" u="sng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bg-BG" altLang="bg-BG" sz="2000" i="1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5"/>
          <p:cNvSpPr txBox="1">
            <a:spLocks noGrp="1"/>
          </p:cNvSpPr>
          <p:nvPr/>
        </p:nvSpPr>
        <p:spPr bwMode="auto">
          <a:xfrm>
            <a:off x="7848600" y="6516688"/>
            <a:ext cx="8382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48EA48A6-3D92-4A7D-B951-800BC2E97CF8}" type="slidenum">
              <a:rPr lang="bg-BG" altLang="bg-BG" sz="1400" b="0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7</a:t>
            </a:fld>
            <a:endParaRPr lang="bg-BG" altLang="bg-BG" sz="1400" b="0">
              <a:solidFill>
                <a:srgbClr val="000000"/>
              </a:solidFill>
            </a:endParaRPr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419475" y="185738"/>
            <a:ext cx="5616575" cy="579437"/>
          </a:xfrm>
        </p:spPr>
        <p:txBody>
          <a:bodyPr/>
          <a:lstStyle/>
          <a:p>
            <a:pPr marL="342900" indent="-342900" eaLnBrk="1" hangingPunct="1"/>
            <a:r>
              <a:rPr lang="bg-BG" altLang="bg-BG" sz="2000" i="1" u="sng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bg-BG" altLang="bg-BG" sz="2000" i="1" u="sng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bg-BG" altLang="bg-BG" sz="2000" i="1" u="sng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КАКВО ПРЕДПРИЕХМЕ-2016</a:t>
            </a:r>
            <a:r>
              <a:rPr lang="bg-BG" altLang="bg-BG" sz="2000" i="1" u="sng" smtClean="0">
                <a:solidFill>
                  <a:srgbClr val="33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bg-BG" altLang="bg-BG" sz="2000" i="1" u="sng" smtClean="0">
                <a:solidFill>
                  <a:srgbClr val="33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bg-BG" altLang="bg-BG" sz="2000" i="1" smtClean="0">
              <a:solidFill>
                <a:srgbClr val="33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33338"/>
            <a:ext cx="141446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80975" y="1700213"/>
            <a:ext cx="8929688" cy="5018087"/>
          </a:xfrm>
          <a:prstGeom prst="rect">
            <a:avLst/>
          </a:prstGeom>
        </p:spPr>
        <p:txBody>
          <a:bodyPr>
            <a:spAutoFit/>
          </a:bodyPr>
          <a:lstStyle>
            <a:lvl1pPr marL="342900" indent="-34290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buFontTx/>
              <a:buChar char="-"/>
            </a:pPr>
            <a:r>
              <a:rPr lang="bg-BG" altLang="bg-BG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Запазва се подходът помощ по програмата да получават основно лица и семейства подпомагани по три основни нормативни акта- Закон за социално подпомагане, Закон за закрила на детето и Закон за семейни помощи за деца. </a:t>
            </a:r>
          </a:p>
          <a:p>
            <a:pPr algn="just" eaLnBrk="1" hangingPunct="1"/>
            <a:endParaRPr lang="bg-BG" altLang="bg-BG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>
              <a:buFontTx/>
              <a:buChar char="-"/>
            </a:pPr>
            <a:r>
              <a:rPr lang="bg-BG" altLang="bg-BG" sz="2000" b="1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Обвързване на подпомагането с доходни критерии. База за оценка на доходите са гарантирания минимален доход и </a:t>
            </a:r>
            <a:r>
              <a:rPr lang="bg-BG" altLang="bg-BG" sz="2000" b="1" u="sng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линията на бедност за съответната година.</a:t>
            </a:r>
          </a:p>
          <a:p>
            <a:pPr algn="just" eaLnBrk="1" hangingPunct="1"/>
            <a:endParaRPr lang="bg-BG" altLang="bg-BG" sz="20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>
              <a:buFontTx/>
              <a:buChar char="-"/>
            </a:pPr>
            <a:r>
              <a:rPr lang="bg-BG" altLang="bg-BG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Прилагане на индивидуален подход и овластяване за индивидуална преценка за нуждите от подпомагане за лица и семейства, които остават извън обхвата на системата за социално подпомагане. </a:t>
            </a:r>
          </a:p>
          <a:p>
            <a:pPr algn="just" eaLnBrk="1" hangingPunct="1"/>
            <a:endParaRPr lang="bg-BG" altLang="bg-BG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1268413"/>
            <a:ext cx="8686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 marL="342900" indent="-342900"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bg-BG" altLang="bg-BG" sz="2000" i="1" u="sng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bg-BG" altLang="bg-BG" sz="2000" i="1" u="sng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bg-BG" altLang="bg-BG" sz="2000" u="sng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ФИЛОСОФИЯ НА НАРЕДБАТА</a:t>
            </a:r>
            <a:r>
              <a:rPr lang="ru-RU" altLang="bg-BG" sz="2400" u="sng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bg-BG" altLang="bg-BG" sz="2000" i="1" u="sng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bg-BG" altLang="bg-BG" sz="2000" i="1" u="sng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bg-BG" altLang="bg-BG" sz="2000" i="1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5"/>
          <p:cNvSpPr txBox="1">
            <a:spLocks noGrp="1"/>
          </p:cNvSpPr>
          <p:nvPr/>
        </p:nvSpPr>
        <p:spPr bwMode="auto">
          <a:xfrm>
            <a:off x="7848600" y="6516688"/>
            <a:ext cx="8382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69FC93A7-74A5-4AD9-A35B-E5C77851DB66}" type="slidenum">
              <a:rPr lang="bg-BG" altLang="bg-BG" sz="1400" b="0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8</a:t>
            </a:fld>
            <a:endParaRPr lang="bg-BG" altLang="bg-BG" sz="1400" b="0">
              <a:solidFill>
                <a:srgbClr val="000000"/>
              </a:solidFill>
            </a:endParaRPr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419475" y="185738"/>
            <a:ext cx="5616575" cy="579437"/>
          </a:xfrm>
        </p:spPr>
        <p:txBody>
          <a:bodyPr/>
          <a:lstStyle/>
          <a:p>
            <a:pPr marL="342900" indent="-342900" eaLnBrk="1" hangingPunct="1"/>
            <a:r>
              <a:rPr lang="bg-BG" altLang="bg-BG" sz="2000" i="1" u="sng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bg-BG" altLang="bg-BG" sz="2000" i="1" u="sng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bg-BG" altLang="bg-BG" sz="2000" i="1" u="sng" smtClean="0">
                <a:solidFill>
                  <a:srgbClr val="0070C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КАКВО ПРЕДПРИЕХМЕ-2016</a:t>
            </a:r>
            <a:r>
              <a:rPr lang="bg-BG" altLang="bg-BG" sz="2000" i="1" u="sng" smtClean="0">
                <a:solidFill>
                  <a:srgbClr val="33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bg-BG" altLang="bg-BG" sz="2000" i="1" u="sng" smtClean="0">
                <a:solidFill>
                  <a:srgbClr val="33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bg-BG" altLang="bg-BG" sz="2000" i="1" smtClean="0">
              <a:solidFill>
                <a:srgbClr val="33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33338"/>
            <a:ext cx="1414462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9" name="Rectangle 1"/>
          <p:cNvSpPr>
            <a:spLocks noChangeArrowheads="1"/>
          </p:cNvSpPr>
          <p:nvPr/>
        </p:nvSpPr>
        <p:spPr bwMode="auto">
          <a:xfrm>
            <a:off x="180975" y="1700213"/>
            <a:ext cx="8929688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endParaRPr lang="bg-BG" altLang="bg-BG" sz="2000" b="1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/>
            <a:endParaRPr lang="bg-BG" altLang="bg-BG" sz="2000" b="1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/>
            <a:endParaRPr lang="bg-BG" altLang="bg-BG" sz="2000" b="1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/>
            <a:endParaRPr lang="bg-BG" altLang="bg-BG" sz="2000" b="1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eaLnBrk="1" hangingPunct="1"/>
            <a:endParaRPr lang="bg-BG" altLang="bg-BG" sz="2000" b="1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1913" y="1109663"/>
            <a:ext cx="8974137" cy="508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buFont typeface="Wingdings" pitchFamily="2" charset="2"/>
              <a:buNone/>
            </a:pPr>
            <a:r>
              <a:rPr lang="bg-BG" altLang="bg-BG" sz="240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Промяна в подхода за програмиране на обществената поръчка – </a:t>
            </a:r>
            <a:r>
              <a:rPr lang="bg-BG" altLang="bg-BG" sz="2400" u="sng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април 2016г. </a:t>
            </a:r>
          </a:p>
          <a:p>
            <a:pPr algn="just">
              <a:buFont typeface="Wingdings" pitchFamily="2" charset="2"/>
              <a:buNone/>
            </a:pPr>
            <a:endParaRPr lang="bg-BG" altLang="bg-BG" sz="2400" u="sng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buFontTx/>
              <a:buChar char="-"/>
            </a:pPr>
            <a:r>
              <a:rPr lang="ru-RU" altLang="bg-BG" sz="200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максимално количество опаковки от всеки хранителен продукт, до размера на прогнозната стойност за съответната обособена позиция. </a:t>
            </a:r>
          </a:p>
          <a:p>
            <a:pPr algn="just">
              <a:buFont typeface="Wingdings" pitchFamily="2" charset="2"/>
              <a:buNone/>
            </a:pPr>
            <a:endParaRPr lang="ru-RU" altLang="bg-BG" sz="200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buFontTx/>
              <a:buChar char="-"/>
            </a:pPr>
            <a:r>
              <a:rPr lang="ru-RU" altLang="bg-BG" sz="200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 - големи количества хранителни продукти и по-голям брой лица от основната и допълнителната целева група.</a:t>
            </a:r>
          </a:p>
          <a:p>
            <a:pPr algn="just">
              <a:buFont typeface="Wingdings" pitchFamily="2" charset="2"/>
              <a:buNone/>
            </a:pPr>
            <a:endParaRPr lang="ru-RU" altLang="bg-BG" sz="200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buFont typeface="Wingdings" pitchFamily="2" charset="2"/>
              <a:buNone/>
            </a:pPr>
            <a:endParaRPr lang="ru-RU" altLang="bg-BG" sz="200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buFontTx/>
              <a:buChar char="-"/>
            </a:pPr>
            <a:r>
              <a:rPr lang="ru-RU" altLang="bg-BG" sz="2000">
                <a:latin typeface="Verdana" pitchFamily="34" charset="0"/>
                <a:ea typeface="Verdana" pitchFamily="34" charset="0"/>
                <a:cs typeface="Verdana" pitchFamily="34" charset="0"/>
              </a:rPr>
              <a:t>По- добра усвояемост на ресурса по програмата.</a:t>
            </a:r>
          </a:p>
          <a:p>
            <a:pPr algn="just">
              <a:buFont typeface="Wingdings" pitchFamily="2" charset="2"/>
              <a:buNone/>
            </a:pPr>
            <a:endParaRPr lang="ru-RU" altLang="bg-BG" sz="200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529" name="Group 65"/>
          <p:cNvGraphicFramePr>
            <a:graphicFrameLocks noGrp="1"/>
          </p:cNvGraphicFramePr>
          <p:nvPr>
            <p:ph type="tbl" idx="1"/>
          </p:nvPr>
        </p:nvGraphicFramePr>
        <p:xfrm>
          <a:off x="127000" y="1268413"/>
          <a:ext cx="9017000" cy="5380990"/>
        </p:xfrm>
        <a:graphic>
          <a:graphicData uri="http://schemas.openxmlformats.org/drawingml/2006/table">
            <a:tbl>
              <a:tblPr/>
              <a:tblGrid>
                <a:gridCol w="3400425"/>
                <a:gridCol w="5616575"/>
              </a:tblGrid>
              <a:tr h="393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Wingdings" pitchFamily="2" charset="2"/>
                        <a:defRPr sz="2400" b="1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altLang="bg-BG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pitchFamily="34" charset="0"/>
                        </a:rPr>
                        <a:t>Групи храни</a:t>
                      </a:r>
                    </a:p>
                  </a:txBody>
                  <a:tcPr marL="91441" marR="91441"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Wingdings" pitchFamily="2" charset="2"/>
                        <a:defRPr sz="2400" b="1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altLang="bg-BG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Arial" pitchFamily="34" charset="0"/>
                        </a:rPr>
                        <a:t>Видове хранителни продукти</a:t>
                      </a:r>
                    </a:p>
                  </a:txBody>
                  <a:tcPr marL="91441" marR="91441"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Wingdings" pitchFamily="2" charset="2"/>
                        <a:defRPr sz="2400" b="1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altLang="bg-BG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Зърнени храни и картофи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altLang="bg-BG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 вида продукти </a:t>
                      </a:r>
                    </a:p>
                  </a:txBody>
                  <a:tcPr marL="91441" marR="91441"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Font typeface="Wingdings" pitchFamily="2" charset="2"/>
                        <a:defRPr sz="2400" b="1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457200" marR="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пшеничено брашно, ориз, спагети, картофено пюре на прах</a:t>
                      </a:r>
                      <a:r>
                        <a:rPr kumimoji="0" lang="bg-BG" altLang="bg-BG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;</a:t>
                      </a:r>
                    </a:p>
                  </a:txBody>
                  <a:tcPr marL="91441" marR="91441"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Wingdings" pitchFamily="2" charset="2"/>
                        <a:defRPr sz="2400" b="1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altLang="bg-BG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Зеленчукови консерви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altLang="bg-BG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 вида продукти</a:t>
                      </a:r>
                      <a:endParaRPr kumimoji="0" lang="bg-BG" altLang="bg-BG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91441" marR="91441"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Font typeface="Wingdings" pitchFamily="2" charset="2"/>
                        <a:defRPr sz="2400" b="1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457200" marR="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лютеница, доматено пюре, грах, </a:t>
                      </a:r>
                      <a:r>
                        <a:rPr kumimoji="0" lang="bg-BG" altLang="bg-BG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гювеч</a:t>
                      </a:r>
                      <a:r>
                        <a:rPr kumimoji="0" lang="bg-BG" altLang="bg-BG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;</a:t>
                      </a:r>
                    </a:p>
                  </a:txBody>
                  <a:tcPr marL="91441" marR="91441"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5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Wingdings" pitchFamily="2" charset="2"/>
                        <a:defRPr sz="2400" b="1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altLang="bg-BG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Плодови консерви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altLang="bg-BG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 вида продукти </a:t>
                      </a:r>
                      <a:endParaRPr kumimoji="0" lang="bg-BG" altLang="bg-BG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91441" marR="91441"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Wingdings" pitchFamily="2" charset="2"/>
                        <a:defRPr sz="2400" b="1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bg-BG" altLang="bg-BG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   </a:t>
                      </a:r>
                      <a:r>
                        <a:rPr kumimoji="0" lang="bg-BG" altLang="bg-BG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компот, конфитюр</a:t>
                      </a:r>
                      <a:r>
                        <a:rPr kumimoji="0" lang="bg-BG" altLang="bg-BG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;</a:t>
                      </a:r>
                    </a:p>
                  </a:txBody>
                  <a:tcPr marL="91441" marR="91441"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16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Wingdings" pitchFamily="2" charset="2"/>
                        <a:defRPr sz="2400" b="1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altLang="bg-BG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Богати на белтък храни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altLang="bg-BG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 вида продукти </a:t>
                      </a:r>
                      <a:endParaRPr kumimoji="0" lang="bg-BG" altLang="bg-BG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91441" marR="91441"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Font typeface="Wingdings" pitchFamily="2" charset="2"/>
                        <a:defRPr sz="2400" b="1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457200" marR="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месни консерви</a:t>
                      </a:r>
                      <a:r>
                        <a:rPr kumimoji="0" lang="bg-BG" altLang="bg-BG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рибни консерви, зрял фасул, леща;</a:t>
                      </a:r>
                    </a:p>
                  </a:txBody>
                  <a:tcPr marL="91441" marR="91441"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72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Wingdings" pitchFamily="2" charset="2"/>
                        <a:defRPr sz="2400" b="1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altLang="bg-BG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Захар и захарни изделия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altLang="bg-BG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62673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 вида продукти</a:t>
                      </a:r>
                    </a:p>
                  </a:txBody>
                  <a:tcPr marL="91441" marR="91441"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Wingdings" pitchFamily="2" charset="2"/>
                        <a:defRPr sz="2400" b="1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bg-BG" altLang="bg-BG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   </a:t>
                      </a:r>
                      <a:r>
                        <a:rPr kumimoji="0" lang="bg-BG" altLang="bg-BG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захар</a:t>
                      </a:r>
                      <a:r>
                        <a:rPr kumimoji="0" lang="bg-BG" altLang="bg-BG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</a:t>
                      </a:r>
                      <a:r>
                        <a:rPr kumimoji="0" lang="bg-BG" altLang="bg-BG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пчелен мед, обикновени    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bg-BG" altLang="bg-BG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   бисквити, </a:t>
                      </a:r>
                      <a:r>
                        <a:rPr kumimoji="0" lang="bg-BG" altLang="bg-BG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вафли</a:t>
                      </a:r>
                      <a:r>
                        <a:rPr kumimoji="0" lang="bg-BG" altLang="bg-BG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;</a:t>
                      </a:r>
                    </a:p>
                  </a:txBody>
                  <a:tcPr marL="91441" marR="91441"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7250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Wingdings" pitchFamily="2" charset="2"/>
                        <a:defRPr sz="2400" b="1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bg-BG" altLang="bg-BG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Олио.</a:t>
                      </a:r>
                    </a:p>
                  </a:txBody>
                  <a:tcPr marL="91441" marR="91441"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315" name="Picture 2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88913"/>
            <a:ext cx="942975" cy="7318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494" name="Rectangle 30"/>
          <p:cNvSpPr>
            <a:spLocks noChangeArrowheads="1"/>
          </p:cNvSpPr>
          <p:nvPr/>
        </p:nvSpPr>
        <p:spPr bwMode="auto">
          <a:xfrm>
            <a:off x="1331913" y="333375"/>
            <a:ext cx="734377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bg-BG" altLang="bg-BG" sz="2000" b="1">
                <a:solidFill>
                  <a:srgbClr val="262673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ВИДОВЕ   ХРАНИТЕЛНИ   ПРОДУКТИ –  2016г. 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en-US" altLang="bg-BG" sz="2000" b="1">
                <a:solidFill>
                  <a:srgbClr val="262673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19</a:t>
            </a:r>
            <a:r>
              <a:rPr lang="bg-BG" altLang="bg-BG" sz="2000" b="1">
                <a:solidFill>
                  <a:srgbClr val="262673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продукта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5214</TotalTime>
  <Words>2604</Words>
  <Application>Microsoft Office PowerPoint</Application>
  <PresentationFormat>On-screen Show (4:3)</PresentationFormat>
  <Paragraphs>658</Paragraphs>
  <Slides>28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Default Design</vt:lpstr>
      <vt:lpstr>1_Default Design</vt:lpstr>
      <vt:lpstr>2_Default Design</vt:lpstr>
      <vt:lpstr>Microsoft Word Document</vt:lpstr>
      <vt:lpstr>PowerPoint Presentation</vt:lpstr>
      <vt:lpstr>PowerPoint Presentation</vt:lpstr>
      <vt:lpstr>PowerPoint Presentation</vt:lpstr>
      <vt:lpstr>PowerPoint Presentation</vt:lpstr>
      <vt:lpstr> КАКВО ПРЕДПРИЕХМЕ </vt:lpstr>
      <vt:lpstr> КАКВО ПРЕДПРИЕХМЕ-2016 </vt:lpstr>
      <vt:lpstr> КАКВО ПРЕДПРИЕХМЕ-2016 </vt:lpstr>
      <vt:lpstr> КАКВО ПРЕДПРИЕХМЕ-2016 </vt:lpstr>
      <vt:lpstr>PowerPoint Presentation</vt:lpstr>
      <vt:lpstr>КОЙ ЩЕ ПОЛУЧИ ПАКЕТИ ХРАНИ- 2016</vt:lpstr>
      <vt:lpstr>КОЙ ЩЕ ПОЛУЧИ ПАКЕТИ ХРАНИ- 2016 ОСНОВНА ЦЕЛЕВА ГРУПА – чл.4, ал.1</vt:lpstr>
      <vt:lpstr>КОЙ ЩЕ ПОЛУЧИ ПАКЕТИ ХРАНИ- 2016 ОСНОВНА ЦЕЛЕВА ГРУПА – чл.4, ал.1</vt:lpstr>
      <vt:lpstr>КОЙ ЩЕ ПОЛУЧИ ПАКЕТИ ХРАНИ- 2016 ОСНОВНА ЦЕЛЕВА ГРУПА – чл.4, ал.1</vt:lpstr>
      <vt:lpstr>PowerPoint Presentation</vt:lpstr>
      <vt:lpstr>PowerPoint Presentation</vt:lpstr>
      <vt:lpstr>PowerPoint Presentation</vt:lpstr>
      <vt:lpstr>PowerPoint Presentation</vt:lpstr>
      <vt:lpstr>РАЗПРЕДЕЛЕНИЕ НА ПАКЕТИ ХРАНИ- 2016 ОСНОВНА ЦЕЛЕВА ГРУПА – чл.4, ал.1</vt:lpstr>
      <vt:lpstr>PowerPoint Presentation</vt:lpstr>
      <vt:lpstr>РАЗПРЕДЕЛЕНИЕ НА ПАКЕТИ ХРАНИ- 2016 ОСНОВНА ЦЕЛЕВА ГРУПА – чл.4, ал.1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creator>Asp-mo21</dc:creator>
  <cp:lastModifiedBy>Asp-mo21</cp:lastModifiedBy>
  <cp:revision>441</cp:revision>
  <cp:lastPrinted>2015-01-13T14:58:15Z</cp:lastPrinted>
  <dcterms:created xsi:type="dcterms:W3CDTF">2011-06-21T20:37:36Z</dcterms:created>
  <dcterms:modified xsi:type="dcterms:W3CDTF">2017-01-30T07:36:02Z</dcterms:modified>
</cp:coreProperties>
</file>